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Lst>
  <p:notesMasterIdLst>
    <p:notesMasterId r:id="rId27"/>
  </p:notesMasterIdLst>
  <p:sldIdLst>
    <p:sldId id="1038" r:id="rId6"/>
    <p:sldId id="2147483365" r:id="rId7"/>
    <p:sldId id="2147483361" r:id="rId8"/>
    <p:sldId id="2147483362" r:id="rId9"/>
    <p:sldId id="2147483363" r:id="rId10"/>
    <p:sldId id="2147483366" r:id="rId11"/>
    <p:sldId id="2147483374" r:id="rId12"/>
    <p:sldId id="2147483375" r:id="rId13"/>
    <p:sldId id="2147483376" r:id="rId14"/>
    <p:sldId id="2147483367" r:id="rId15"/>
    <p:sldId id="2147483368" r:id="rId16"/>
    <p:sldId id="2147483343" r:id="rId17"/>
    <p:sldId id="2147483350" r:id="rId18"/>
    <p:sldId id="258" r:id="rId19"/>
    <p:sldId id="283" r:id="rId20"/>
    <p:sldId id="277" r:id="rId21"/>
    <p:sldId id="2147483369" r:id="rId22"/>
    <p:sldId id="2147483370" r:id="rId23"/>
    <p:sldId id="2147483371" r:id="rId24"/>
    <p:sldId id="2147483372" r:id="rId25"/>
    <p:sldId id="214748337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12"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8864322-CFFE-FBD9-C8C2-6B7E2EA3B575}" name="Moore, Matthew (BIDMC - Clinical Integration)" initials="MM" userId="S::Matthew.Moore@bilh.org::28fc8890-51b1-46e1-84f1-cfb498205c2c" providerId="AD"/>
  <p188:author id="{7EF47473-F09B-11E6-9A79-DF4DBDB352A8}" name="Stolz, Adam" initials="SA" userId="S::adam.stolz@lahey.org::572df614-67c9-484c-b8d5-38e27084a550" providerId="AD"/>
  <p188:author id="{373EC474-F430-B688-4DC8-5E7057DCECED}" name="Stolz, Adam" initials="AS" userId="S::Adam.Stolz@lahey.org::572df614-67c9-484c-b8d5-38e27084a550" providerId="AD"/>
  <p188:author id="{0020C4B8-AD4A-73DC-8417-F5593CA03E14}" name="Moore, Matthew (BIDMC - Clinical Integration)" initials="MI" userId="S::matthew.moore@bilh.org::28fc8890-51b1-46e1-84f1-cfb498205c2c" providerId="AD"/>
  <p188:author id="{C58E3EDF-7A8D-5199-BB00-0FC5FA28CA2D}" name="Branyan, Connie (BILH - Chief Strategy Officer)" initials="BO" userId="S::connie.branyan@bilh.org::70576620-f643-4e2e-888a-5e17e0e67c9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D9E5F7"/>
    <a:srgbClr val="E7E8EC"/>
    <a:srgbClr val="7030A0"/>
    <a:srgbClr val="E6EEFA"/>
    <a:srgbClr val="00CC00"/>
    <a:srgbClr val="A7F3B0"/>
    <a:srgbClr val="BFBFBF"/>
    <a:srgbClr val="E51BD7"/>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7BCE43-42C6-D242-88E4-B4B719412716}" v="5" dt="2026-09-30T14:35:50.9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448" y="184"/>
      </p:cViewPr>
      <p:guideLst>
        <p:guide orient="horz" pos="27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elds, Robert (Executive Vice President, Chief Clinical Officer)" userId="7b8059d1-1421-4cba-8a20-e4bbbaad2c85" providerId="ADAL" clId="{BB70E546-FDB4-520D-B7A4-AA730CD144D9}"/>
    <pc:docChg chg="undo custSel addSld delSld modSld">
      <pc:chgData name="Fields, Robert (Executive Vice President, Chief Clinical Officer)" userId="7b8059d1-1421-4cba-8a20-e4bbbaad2c85" providerId="ADAL" clId="{BB70E546-FDB4-520D-B7A4-AA730CD144D9}" dt="2026-09-30T14:35:50.933" v="33"/>
      <pc:docMkLst>
        <pc:docMk/>
      </pc:docMkLst>
      <pc:sldChg chg="add del setBg">
        <pc:chgData name="Fields, Robert (Executive Vice President, Chief Clinical Officer)" userId="7b8059d1-1421-4cba-8a20-e4bbbaad2c85" providerId="ADAL" clId="{BB70E546-FDB4-520D-B7A4-AA730CD144D9}" dt="2026-09-30T14:35:50.933" v="33"/>
        <pc:sldMkLst>
          <pc:docMk/>
          <pc:sldMk cId="0" sldId="256"/>
        </pc:sldMkLst>
      </pc:sldChg>
      <pc:sldChg chg="add del setBg">
        <pc:chgData name="Fields, Robert (Executive Vice President, Chief Clinical Officer)" userId="7b8059d1-1421-4cba-8a20-e4bbbaad2c85" providerId="ADAL" clId="{BB70E546-FDB4-520D-B7A4-AA730CD144D9}" dt="2026-09-30T14:35:50.933" v="33"/>
        <pc:sldMkLst>
          <pc:docMk/>
          <pc:sldMk cId="0" sldId="257"/>
        </pc:sldMkLst>
      </pc:sldChg>
      <pc:sldChg chg="add">
        <pc:chgData name="Fields, Robert (Executive Vice President, Chief Clinical Officer)" userId="7b8059d1-1421-4cba-8a20-e4bbbaad2c85" providerId="ADAL" clId="{BB70E546-FDB4-520D-B7A4-AA730CD144D9}" dt="2026-09-30T12:37:29.596" v="14"/>
        <pc:sldMkLst>
          <pc:docMk/>
          <pc:sldMk cId="1125365785" sldId="258"/>
        </pc:sldMkLst>
      </pc:sldChg>
      <pc:sldChg chg="add del setBg">
        <pc:chgData name="Fields, Robert (Executive Vice President, Chief Clinical Officer)" userId="7b8059d1-1421-4cba-8a20-e4bbbaad2c85" providerId="ADAL" clId="{BB70E546-FDB4-520D-B7A4-AA730CD144D9}" dt="2026-09-30T14:35:50.933" v="33"/>
        <pc:sldMkLst>
          <pc:docMk/>
          <pc:sldMk cId="1227042979" sldId="259"/>
        </pc:sldMkLst>
      </pc:sldChg>
      <pc:sldChg chg="add del setBg">
        <pc:chgData name="Fields, Robert (Executive Vice President, Chief Clinical Officer)" userId="7b8059d1-1421-4cba-8a20-e4bbbaad2c85" providerId="ADAL" clId="{BB70E546-FDB4-520D-B7A4-AA730CD144D9}" dt="2026-09-30T14:35:50.933" v="33"/>
        <pc:sldMkLst>
          <pc:docMk/>
          <pc:sldMk cId="959026759" sldId="260"/>
        </pc:sldMkLst>
      </pc:sldChg>
      <pc:sldChg chg="add del setBg">
        <pc:chgData name="Fields, Robert (Executive Vice President, Chief Clinical Officer)" userId="7b8059d1-1421-4cba-8a20-e4bbbaad2c85" providerId="ADAL" clId="{BB70E546-FDB4-520D-B7A4-AA730CD144D9}" dt="2026-09-30T14:35:50.933" v="33"/>
        <pc:sldMkLst>
          <pc:docMk/>
          <pc:sldMk cId="898529674" sldId="261"/>
        </pc:sldMkLst>
      </pc:sldChg>
      <pc:sldChg chg="add del setBg">
        <pc:chgData name="Fields, Robert (Executive Vice President, Chief Clinical Officer)" userId="7b8059d1-1421-4cba-8a20-e4bbbaad2c85" providerId="ADAL" clId="{BB70E546-FDB4-520D-B7A4-AA730CD144D9}" dt="2026-09-30T14:35:50.933" v="33"/>
        <pc:sldMkLst>
          <pc:docMk/>
          <pc:sldMk cId="737633102" sldId="262"/>
        </pc:sldMkLst>
      </pc:sldChg>
      <pc:sldChg chg="add del setBg">
        <pc:chgData name="Fields, Robert (Executive Vice President, Chief Clinical Officer)" userId="7b8059d1-1421-4cba-8a20-e4bbbaad2c85" providerId="ADAL" clId="{BB70E546-FDB4-520D-B7A4-AA730CD144D9}" dt="2026-09-30T14:35:50.933" v="33"/>
        <pc:sldMkLst>
          <pc:docMk/>
          <pc:sldMk cId="1962354900" sldId="263"/>
        </pc:sldMkLst>
      </pc:sldChg>
      <pc:sldChg chg="add del setBg">
        <pc:chgData name="Fields, Robert (Executive Vice President, Chief Clinical Officer)" userId="7b8059d1-1421-4cba-8a20-e4bbbaad2c85" providerId="ADAL" clId="{BB70E546-FDB4-520D-B7A4-AA730CD144D9}" dt="2026-09-30T14:35:50.933" v="33"/>
        <pc:sldMkLst>
          <pc:docMk/>
          <pc:sldMk cId="2106513220" sldId="264"/>
        </pc:sldMkLst>
      </pc:sldChg>
      <pc:sldChg chg="add del setBg">
        <pc:chgData name="Fields, Robert (Executive Vice President, Chief Clinical Officer)" userId="7b8059d1-1421-4cba-8a20-e4bbbaad2c85" providerId="ADAL" clId="{BB70E546-FDB4-520D-B7A4-AA730CD144D9}" dt="2026-09-30T14:35:50.933" v="33"/>
        <pc:sldMkLst>
          <pc:docMk/>
          <pc:sldMk cId="632783705" sldId="265"/>
        </pc:sldMkLst>
      </pc:sldChg>
      <pc:sldChg chg="add del setBg">
        <pc:chgData name="Fields, Robert (Executive Vice President, Chief Clinical Officer)" userId="7b8059d1-1421-4cba-8a20-e4bbbaad2c85" providerId="ADAL" clId="{BB70E546-FDB4-520D-B7A4-AA730CD144D9}" dt="2026-09-30T14:35:50.933" v="33"/>
        <pc:sldMkLst>
          <pc:docMk/>
          <pc:sldMk cId="1473298719" sldId="266"/>
        </pc:sldMkLst>
      </pc:sldChg>
      <pc:sldChg chg="add del">
        <pc:chgData name="Fields, Robert (Executive Vice President, Chief Clinical Officer)" userId="7b8059d1-1421-4cba-8a20-e4bbbaad2c85" providerId="ADAL" clId="{BB70E546-FDB4-520D-B7A4-AA730CD144D9}" dt="2026-09-30T14:35:50.933" v="33"/>
        <pc:sldMkLst>
          <pc:docMk/>
          <pc:sldMk cId="2041481764" sldId="274"/>
        </pc:sldMkLst>
      </pc:sldChg>
      <pc:sldChg chg="add del">
        <pc:chgData name="Fields, Robert (Executive Vice President, Chief Clinical Officer)" userId="7b8059d1-1421-4cba-8a20-e4bbbaad2c85" providerId="ADAL" clId="{BB70E546-FDB4-520D-B7A4-AA730CD144D9}" dt="2026-09-30T14:35:50.933" v="33"/>
        <pc:sldMkLst>
          <pc:docMk/>
          <pc:sldMk cId="1390383515" sldId="275"/>
        </pc:sldMkLst>
      </pc:sldChg>
      <pc:sldChg chg="add del">
        <pc:chgData name="Fields, Robert (Executive Vice President, Chief Clinical Officer)" userId="7b8059d1-1421-4cba-8a20-e4bbbaad2c85" providerId="ADAL" clId="{BB70E546-FDB4-520D-B7A4-AA730CD144D9}" dt="2026-09-30T14:35:50.933" v="33"/>
        <pc:sldMkLst>
          <pc:docMk/>
          <pc:sldMk cId="869765171" sldId="276"/>
        </pc:sldMkLst>
      </pc:sldChg>
      <pc:sldChg chg="modSp add mod">
        <pc:chgData name="Fields, Robert (Executive Vice President, Chief Clinical Officer)" userId="7b8059d1-1421-4cba-8a20-e4bbbaad2c85" providerId="ADAL" clId="{BB70E546-FDB4-520D-B7A4-AA730CD144D9}" dt="2026-09-30T12:39:36.042" v="23" actId="1076"/>
        <pc:sldMkLst>
          <pc:docMk/>
          <pc:sldMk cId="4228223263" sldId="277"/>
        </pc:sldMkLst>
        <pc:spChg chg="mod">
          <ac:chgData name="Fields, Robert (Executive Vice President, Chief Clinical Officer)" userId="7b8059d1-1421-4cba-8a20-e4bbbaad2c85" providerId="ADAL" clId="{BB70E546-FDB4-520D-B7A4-AA730CD144D9}" dt="2026-09-30T12:39:36.042" v="23" actId="1076"/>
          <ac:spMkLst>
            <pc:docMk/>
            <pc:sldMk cId="4228223263" sldId="277"/>
            <ac:spMk id="5" creationId="{A3D70C68-0D99-4ABA-9C79-08516E7D7B06}"/>
          </ac:spMkLst>
        </pc:spChg>
        <pc:picChg chg="mod">
          <ac:chgData name="Fields, Robert (Executive Vice President, Chief Clinical Officer)" userId="7b8059d1-1421-4cba-8a20-e4bbbaad2c85" providerId="ADAL" clId="{BB70E546-FDB4-520D-B7A4-AA730CD144D9}" dt="2026-09-30T12:39:21.662" v="19" actId="1076"/>
          <ac:picMkLst>
            <pc:docMk/>
            <pc:sldMk cId="4228223263" sldId="277"/>
            <ac:picMk id="7" creationId="{4B49BDE7-C217-419B-EA30-C590E03EDC93}"/>
          </ac:picMkLst>
        </pc:picChg>
        <pc:picChg chg="mod">
          <ac:chgData name="Fields, Robert (Executive Vice President, Chief Clinical Officer)" userId="7b8059d1-1421-4cba-8a20-e4bbbaad2c85" providerId="ADAL" clId="{BB70E546-FDB4-520D-B7A4-AA730CD144D9}" dt="2026-09-30T12:39:21.662" v="19" actId="1076"/>
          <ac:picMkLst>
            <pc:docMk/>
            <pc:sldMk cId="4228223263" sldId="277"/>
            <ac:picMk id="9" creationId="{DC5C5C64-B134-C220-71C7-05EDF32DED07}"/>
          </ac:picMkLst>
        </pc:picChg>
        <pc:picChg chg="mod">
          <ac:chgData name="Fields, Robert (Executive Vice President, Chief Clinical Officer)" userId="7b8059d1-1421-4cba-8a20-e4bbbaad2c85" providerId="ADAL" clId="{BB70E546-FDB4-520D-B7A4-AA730CD144D9}" dt="2026-09-30T12:39:21.662" v="19" actId="1076"/>
          <ac:picMkLst>
            <pc:docMk/>
            <pc:sldMk cId="4228223263" sldId="277"/>
            <ac:picMk id="10" creationId="{5BA0EF0F-635B-5205-12FE-D6BA2AA0B4EB}"/>
          </ac:picMkLst>
        </pc:picChg>
        <pc:picChg chg="mod">
          <ac:chgData name="Fields, Robert (Executive Vice President, Chief Clinical Officer)" userId="7b8059d1-1421-4cba-8a20-e4bbbaad2c85" providerId="ADAL" clId="{BB70E546-FDB4-520D-B7A4-AA730CD144D9}" dt="2026-09-30T12:39:21.662" v="19" actId="1076"/>
          <ac:picMkLst>
            <pc:docMk/>
            <pc:sldMk cId="4228223263" sldId="277"/>
            <ac:picMk id="11" creationId="{4AE28E72-BCC2-25CC-198E-294566F30FE8}"/>
          </ac:picMkLst>
        </pc:picChg>
        <pc:picChg chg="mod">
          <ac:chgData name="Fields, Robert (Executive Vice President, Chief Clinical Officer)" userId="7b8059d1-1421-4cba-8a20-e4bbbaad2c85" providerId="ADAL" clId="{BB70E546-FDB4-520D-B7A4-AA730CD144D9}" dt="2026-09-30T12:39:21.662" v="19" actId="1076"/>
          <ac:picMkLst>
            <pc:docMk/>
            <pc:sldMk cId="4228223263" sldId="277"/>
            <ac:picMk id="12" creationId="{7DDDB874-1F8F-0DBD-8F4E-5C9BE4093D6A}"/>
          </ac:picMkLst>
        </pc:picChg>
        <pc:picChg chg="mod">
          <ac:chgData name="Fields, Robert (Executive Vice President, Chief Clinical Officer)" userId="7b8059d1-1421-4cba-8a20-e4bbbaad2c85" providerId="ADAL" clId="{BB70E546-FDB4-520D-B7A4-AA730CD144D9}" dt="2026-09-30T12:39:21.662" v="19" actId="1076"/>
          <ac:picMkLst>
            <pc:docMk/>
            <pc:sldMk cId="4228223263" sldId="277"/>
            <ac:picMk id="13" creationId="{5F7743A1-867F-6B7F-3447-F3E93770A4F1}"/>
          </ac:picMkLst>
        </pc:picChg>
      </pc:sldChg>
      <pc:sldChg chg="add del">
        <pc:chgData name="Fields, Robert (Executive Vice President, Chief Clinical Officer)" userId="7b8059d1-1421-4cba-8a20-e4bbbaad2c85" providerId="ADAL" clId="{BB70E546-FDB4-520D-B7A4-AA730CD144D9}" dt="2026-09-30T12:37:37.225" v="15" actId="2696"/>
        <pc:sldMkLst>
          <pc:docMk/>
          <pc:sldMk cId="1971504236" sldId="282"/>
        </pc:sldMkLst>
      </pc:sldChg>
      <pc:sldChg chg="modSp add mod">
        <pc:chgData name="Fields, Robert (Executive Vice President, Chief Clinical Officer)" userId="7b8059d1-1421-4cba-8a20-e4bbbaad2c85" providerId="ADAL" clId="{BB70E546-FDB4-520D-B7A4-AA730CD144D9}" dt="2026-09-30T12:37:49.773" v="18" actId="1076"/>
        <pc:sldMkLst>
          <pc:docMk/>
          <pc:sldMk cId="3512591338" sldId="283"/>
        </pc:sldMkLst>
        <pc:spChg chg="mod">
          <ac:chgData name="Fields, Robert (Executive Vice President, Chief Clinical Officer)" userId="7b8059d1-1421-4cba-8a20-e4bbbaad2c85" providerId="ADAL" clId="{BB70E546-FDB4-520D-B7A4-AA730CD144D9}" dt="2026-09-30T12:37:49.773" v="18" actId="1076"/>
          <ac:spMkLst>
            <pc:docMk/>
            <pc:sldMk cId="3512591338" sldId="283"/>
            <ac:spMk id="7" creationId="{C9351B9C-E396-5112-0B72-73F7C73C6B0A}"/>
          </ac:spMkLst>
        </pc:spChg>
        <pc:spChg chg="mod">
          <ac:chgData name="Fields, Robert (Executive Vice President, Chief Clinical Officer)" userId="7b8059d1-1421-4cba-8a20-e4bbbaad2c85" providerId="ADAL" clId="{BB70E546-FDB4-520D-B7A4-AA730CD144D9}" dt="2026-09-30T12:37:45.038" v="17" actId="1076"/>
          <ac:spMkLst>
            <pc:docMk/>
            <pc:sldMk cId="3512591338" sldId="283"/>
            <ac:spMk id="20" creationId="{A75D72A7-BF76-60A0-36E7-27454F1F34D9}"/>
          </ac:spMkLst>
        </pc:spChg>
        <pc:spChg chg="mod">
          <ac:chgData name="Fields, Robert (Executive Vice President, Chief Clinical Officer)" userId="7b8059d1-1421-4cba-8a20-e4bbbaad2c85" providerId="ADAL" clId="{BB70E546-FDB4-520D-B7A4-AA730CD144D9}" dt="2026-09-30T12:37:42.307" v="16" actId="1076"/>
          <ac:spMkLst>
            <pc:docMk/>
            <pc:sldMk cId="3512591338" sldId="283"/>
            <ac:spMk id="44" creationId="{CC19871D-6AD8-54DB-5D7E-B81EC0A3C514}"/>
          </ac:spMkLst>
        </pc:spChg>
      </pc:sldChg>
      <pc:sldChg chg="addSp delSp modSp mod">
        <pc:chgData name="Fields, Robert (Executive Vice President, Chief Clinical Officer)" userId="7b8059d1-1421-4cba-8a20-e4bbbaad2c85" providerId="ADAL" clId="{BB70E546-FDB4-520D-B7A4-AA730CD144D9}" dt="2026-09-30T14:20:24.748" v="29" actId="20577"/>
        <pc:sldMkLst>
          <pc:docMk/>
          <pc:sldMk cId="2667044770" sldId="1038"/>
        </pc:sldMkLst>
        <pc:spChg chg="add del mod">
          <ac:chgData name="Fields, Robert (Executive Vice President, Chief Clinical Officer)" userId="7b8059d1-1421-4cba-8a20-e4bbbaad2c85" providerId="ADAL" clId="{BB70E546-FDB4-520D-B7A4-AA730CD144D9}" dt="2026-09-30T14:20:24.748" v="29" actId="20577"/>
          <ac:spMkLst>
            <pc:docMk/>
            <pc:sldMk cId="2667044770" sldId="1038"/>
            <ac:spMk id="5" creationId="{00000000-0000-0000-0000-000000000000}"/>
          </ac:spMkLst>
        </pc:spChg>
      </pc:sldChg>
      <pc:sldChg chg="add del">
        <pc:chgData name="Fields, Robert (Executive Vice President, Chief Clinical Officer)" userId="7b8059d1-1421-4cba-8a20-e4bbbaad2c85" providerId="ADAL" clId="{BB70E546-FDB4-520D-B7A4-AA730CD144D9}" dt="2026-09-30T14:35:50.933" v="33"/>
        <pc:sldMkLst>
          <pc:docMk/>
          <pc:sldMk cId="2964489110" sldId="1109"/>
        </pc:sldMkLst>
      </pc:sldChg>
      <pc:sldChg chg="add del">
        <pc:chgData name="Fields, Robert (Executive Vice President, Chief Clinical Officer)" userId="7b8059d1-1421-4cba-8a20-e4bbbaad2c85" providerId="ADAL" clId="{BB70E546-FDB4-520D-B7A4-AA730CD144D9}" dt="2026-09-30T14:35:50.933" v="33"/>
        <pc:sldMkLst>
          <pc:docMk/>
          <pc:sldMk cId="0" sldId="1869"/>
        </pc:sldMkLst>
      </pc:sldChg>
      <pc:sldChg chg="add del">
        <pc:chgData name="Fields, Robert (Executive Vice President, Chief Clinical Officer)" userId="7b8059d1-1421-4cba-8a20-e4bbbaad2c85" providerId="ADAL" clId="{BB70E546-FDB4-520D-B7A4-AA730CD144D9}" dt="2026-09-30T14:35:50.933" v="33"/>
        <pc:sldMkLst>
          <pc:docMk/>
          <pc:sldMk cId="1767230957" sldId="1871"/>
        </pc:sldMkLst>
      </pc:sldChg>
      <pc:sldChg chg="add del">
        <pc:chgData name="Fields, Robert (Executive Vice President, Chief Clinical Officer)" userId="7b8059d1-1421-4cba-8a20-e4bbbaad2c85" providerId="ADAL" clId="{BB70E546-FDB4-520D-B7A4-AA730CD144D9}" dt="2026-09-30T14:35:50.933" v="33"/>
        <pc:sldMkLst>
          <pc:docMk/>
          <pc:sldMk cId="3471246359" sldId="1876"/>
        </pc:sldMkLst>
      </pc:sldChg>
      <pc:sldChg chg="add del setBg">
        <pc:chgData name="Fields, Robert (Executive Vice President, Chief Clinical Officer)" userId="7b8059d1-1421-4cba-8a20-e4bbbaad2c85" providerId="ADAL" clId="{BB70E546-FDB4-520D-B7A4-AA730CD144D9}" dt="2026-09-30T14:35:50.933" v="33"/>
        <pc:sldMkLst>
          <pc:docMk/>
          <pc:sldMk cId="0" sldId="1877"/>
        </pc:sldMkLst>
      </pc:sldChg>
      <pc:sldChg chg="add del setBg">
        <pc:chgData name="Fields, Robert (Executive Vice President, Chief Clinical Officer)" userId="7b8059d1-1421-4cba-8a20-e4bbbaad2c85" providerId="ADAL" clId="{BB70E546-FDB4-520D-B7A4-AA730CD144D9}" dt="2026-09-30T14:35:50.933" v="33"/>
        <pc:sldMkLst>
          <pc:docMk/>
          <pc:sldMk cId="0" sldId="1878"/>
        </pc:sldMkLst>
      </pc:sldChg>
      <pc:sldChg chg="add del">
        <pc:chgData name="Fields, Robert (Executive Vice President, Chief Clinical Officer)" userId="7b8059d1-1421-4cba-8a20-e4bbbaad2c85" providerId="ADAL" clId="{BB70E546-FDB4-520D-B7A4-AA730CD144D9}" dt="2026-09-30T14:35:50.933" v="33"/>
        <pc:sldMkLst>
          <pc:docMk/>
          <pc:sldMk cId="0" sldId="1879"/>
        </pc:sldMkLst>
      </pc:sldChg>
      <pc:sldChg chg="add del">
        <pc:chgData name="Fields, Robert (Executive Vice President, Chief Clinical Officer)" userId="7b8059d1-1421-4cba-8a20-e4bbbaad2c85" providerId="ADAL" clId="{BB70E546-FDB4-520D-B7A4-AA730CD144D9}" dt="2026-09-30T14:35:50.933" v="33"/>
        <pc:sldMkLst>
          <pc:docMk/>
          <pc:sldMk cId="1562021964" sldId="1880"/>
        </pc:sldMkLst>
      </pc:sldChg>
      <pc:sldChg chg="add del">
        <pc:chgData name="Fields, Robert (Executive Vice President, Chief Clinical Officer)" userId="7b8059d1-1421-4cba-8a20-e4bbbaad2c85" providerId="ADAL" clId="{BB70E546-FDB4-520D-B7A4-AA730CD144D9}" dt="2026-09-30T14:35:50.933" v="33"/>
        <pc:sldMkLst>
          <pc:docMk/>
          <pc:sldMk cId="498288584" sldId="2147478428"/>
        </pc:sldMkLst>
      </pc:sldChg>
      <pc:sldChg chg="add del setBg">
        <pc:chgData name="Fields, Robert (Executive Vice President, Chief Clinical Officer)" userId="7b8059d1-1421-4cba-8a20-e4bbbaad2c85" providerId="ADAL" clId="{BB70E546-FDB4-520D-B7A4-AA730CD144D9}" dt="2026-09-30T14:35:50.933" v="33"/>
        <pc:sldMkLst>
          <pc:docMk/>
          <pc:sldMk cId="1499068918" sldId="2147478537"/>
        </pc:sldMkLst>
      </pc:sldChg>
      <pc:sldChg chg="add del setBg">
        <pc:chgData name="Fields, Robert (Executive Vice President, Chief Clinical Officer)" userId="7b8059d1-1421-4cba-8a20-e4bbbaad2c85" providerId="ADAL" clId="{BB70E546-FDB4-520D-B7A4-AA730CD144D9}" dt="2026-09-30T14:35:50.933" v="33"/>
        <pc:sldMkLst>
          <pc:docMk/>
          <pc:sldMk cId="1290295592" sldId="2147478538"/>
        </pc:sldMkLst>
      </pc:sldChg>
      <pc:sldChg chg="add del setBg">
        <pc:chgData name="Fields, Robert (Executive Vice President, Chief Clinical Officer)" userId="7b8059d1-1421-4cba-8a20-e4bbbaad2c85" providerId="ADAL" clId="{BB70E546-FDB4-520D-B7A4-AA730CD144D9}" dt="2026-09-30T14:35:50.933" v="33"/>
        <pc:sldMkLst>
          <pc:docMk/>
          <pc:sldMk cId="1411796354" sldId="2147478539"/>
        </pc:sldMkLst>
      </pc:sldChg>
      <pc:sldChg chg="add del setBg">
        <pc:chgData name="Fields, Robert (Executive Vice President, Chief Clinical Officer)" userId="7b8059d1-1421-4cba-8a20-e4bbbaad2c85" providerId="ADAL" clId="{BB70E546-FDB4-520D-B7A4-AA730CD144D9}" dt="2026-09-30T14:35:50.933" v="33"/>
        <pc:sldMkLst>
          <pc:docMk/>
          <pc:sldMk cId="0" sldId="2147478540"/>
        </pc:sldMkLst>
      </pc:sldChg>
      <pc:sldChg chg="del">
        <pc:chgData name="Fields, Robert (Executive Vice President, Chief Clinical Officer)" userId="7b8059d1-1421-4cba-8a20-e4bbbaad2c85" providerId="ADAL" clId="{BB70E546-FDB4-520D-B7A4-AA730CD144D9}" dt="2026-09-30T09:06:43.716" v="13" actId="2696"/>
        <pc:sldMkLst>
          <pc:docMk/>
          <pc:sldMk cId="3688002251" sldId="2147483304"/>
        </pc:sldMkLst>
      </pc:sldChg>
      <pc:sldChg chg="del">
        <pc:chgData name="Fields, Robert (Executive Vice President, Chief Clinical Officer)" userId="7b8059d1-1421-4cba-8a20-e4bbbaad2c85" providerId="ADAL" clId="{BB70E546-FDB4-520D-B7A4-AA730CD144D9}" dt="2026-09-30T09:06:32.599" v="12" actId="2696"/>
        <pc:sldMkLst>
          <pc:docMk/>
          <pc:sldMk cId="2397553564" sldId="2147483364"/>
        </pc:sldMkLst>
      </pc:sldChg>
      <pc:sldChg chg="modSp mod">
        <pc:chgData name="Fields, Robert (Executive Vice President, Chief Clinical Officer)" userId="7b8059d1-1421-4cba-8a20-e4bbbaad2c85" providerId="ADAL" clId="{BB70E546-FDB4-520D-B7A4-AA730CD144D9}" dt="2026-09-30T09:05:34.496" v="11" actId="20577"/>
        <pc:sldMkLst>
          <pc:docMk/>
          <pc:sldMk cId="0" sldId="2147483366"/>
        </pc:sldMkLst>
        <pc:spChg chg="mod">
          <ac:chgData name="Fields, Robert (Executive Vice President, Chief Clinical Officer)" userId="7b8059d1-1421-4cba-8a20-e4bbbaad2c85" providerId="ADAL" clId="{BB70E546-FDB4-520D-B7A4-AA730CD144D9}" dt="2026-09-30T09:05:34.496" v="11" actId="20577"/>
          <ac:spMkLst>
            <pc:docMk/>
            <pc:sldMk cId="0" sldId="2147483366"/>
            <ac:spMk id="35" creationId="{00000000-0000-0000-0000-000000000000}"/>
          </ac:spMkLst>
        </pc:spChg>
      </pc:sldChg>
      <pc:sldChg chg="add del">
        <pc:chgData name="Fields, Robert (Executive Vice President, Chief Clinical Officer)" userId="7b8059d1-1421-4cba-8a20-e4bbbaad2c85" providerId="ADAL" clId="{BB70E546-FDB4-520D-B7A4-AA730CD144D9}" dt="2026-09-30T14:35:50.933" v="33"/>
        <pc:sldMkLst>
          <pc:docMk/>
          <pc:sldMk cId="460416595" sldId="2147483377"/>
        </pc:sldMkLst>
      </pc:sldChg>
      <pc:sldChg chg="add del">
        <pc:chgData name="Fields, Robert (Executive Vice President, Chief Clinical Officer)" userId="7b8059d1-1421-4cba-8a20-e4bbbaad2c85" providerId="ADAL" clId="{BB70E546-FDB4-520D-B7A4-AA730CD144D9}" dt="2026-09-30T14:35:50.933" v="33"/>
        <pc:sldMkLst>
          <pc:docMk/>
          <pc:sldMk cId="0" sldId="21474833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AD4096-A001-4DBA-854B-AA3BA0C69C6E}" type="datetimeFigureOut">
              <a:rPr lang="en-US" smtClean="0"/>
              <a:t>9/30/26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65C5D3-C535-4C53-8564-7CDF00778C63}" type="slidenum">
              <a:rPr lang="en-US" smtClean="0"/>
              <a:t>‹#›</a:t>
            </a:fld>
            <a:endParaRPr lang="en-US"/>
          </a:p>
        </p:txBody>
      </p:sp>
    </p:spTree>
    <p:extLst>
      <p:ext uri="{BB962C8B-B14F-4D97-AF65-F5344CB8AC3E}">
        <p14:creationId xmlns:p14="http://schemas.microsoft.com/office/powerpoint/2010/main" val="792041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4D371405-B34E-452A-8DC6-A995EE898359}"/>
              </a:ext>
            </a:extLst>
          </p:cNvPr>
          <p:cNvSpPr>
            <a:spLocks noGrp="1" noRot="1" noChangeAspect="1" noTextEdit="1"/>
          </p:cNvSpPr>
          <p:nvPr>
            <p:ph type="sldImg"/>
          </p:nvPr>
        </p:nvSpPr>
        <p:spPr bwMode="auto">
          <a:xfrm>
            <a:off x="3171825" y="698500"/>
            <a:ext cx="3355975" cy="188753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64564283-CF6F-42F4-BF5F-BEEB3C0DC9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9460" name="Slide Number Placeholder 3">
            <a:extLst>
              <a:ext uri="{FF2B5EF4-FFF2-40B4-BE49-F238E27FC236}">
                <a16:creationId xmlns:a16="http://schemas.microsoft.com/office/drawing/2014/main" id="{0386B9E2-4EEF-43CC-B2C8-B4DC71A9667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5200">
              <a:defRPr>
                <a:solidFill>
                  <a:schemeClr val="tx1"/>
                </a:solidFill>
                <a:latin typeface="Arial" panose="020B0604020202020204" pitchFamily="34" charset="0"/>
              </a:defRPr>
            </a:lvl1pPr>
            <a:lvl2pPr marL="742950" indent="-285750" defTabSz="965200">
              <a:defRPr>
                <a:solidFill>
                  <a:schemeClr val="tx1"/>
                </a:solidFill>
                <a:latin typeface="Arial" panose="020B0604020202020204" pitchFamily="34" charset="0"/>
              </a:defRPr>
            </a:lvl2pPr>
            <a:lvl3pPr marL="1143000" indent="-228600" defTabSz="965200">
              <a:defRPr>
                <a:solidFill>
                  <a:schemeClr val="tx1"/>
                </a:solidFill>
                <a:latin typeface="Arial" panose="020B0604020202020204" pitchFamily="34" charset="0"/>
              </a:defRPr>
            </a:lvl3pPr>
            <a:lvl4pPr marL="1600200" indent="-228600" defTabSz="965200">
              <a:defRPr>
                <a:solidFill>
                  <a:schemeClr val="tx1"/>
                </a:solidFill>
                <a:latin typeface="Arial" panose="020B0604020202020204" pitchFamily="34" charset="0"/>
              </a:defRPr>
            </a:lvl4pPr>
            <a:lvl5pPr marL="2057400" indent="-228600" defTabSz="965200">
              <a:defRPr>
                <a:solidFill>
                  <a:schemeClr val="tx1"/>
                </a:solidFill>
                <a:latin typeface="Arial" panose="020B0604020202020204" pitchFamily="34" charset="0"/>
              </a:defRPr>
            </a:lvl5pPr>
            <a:lvl6pPr marL="2514600" indent="-228600" defTabSz="965200" eaLnBrk="0" fontAlgn="base" hangingPunct="0">
              <a:spcBef>
                <a:spcPct val="0"/>
              </a:spcBef>
              <a:spcAft>
                <a:spcPct val="0"/>
              </a:spcAft>
              <a:defRPr>
                <a:solidFill>
                  <a:schemeClr val="tx1"/>
                </a:solidFill>
                <a:latin typeface="Arial" panose="020B0604020202020204" pitchFamily="34" charset="0"/>
              </a:defRPr>
            </a:lvl6pPr>
            <a:lvl7pPr marL="2971800" indent="-228600" defTabSz="965200" eaLnBrk="0" fontAlgn="base" hangingPunct="0">
              <a:spcBef>
                <a:spcPct val="0"/>
              </a:spcBef>
              <a:spcAft>
                <a:spcPct val="0"/>
              </a:spcAft>
              <a:defRPr>
                <a:solidFill>
                  <a:schemeClr val="tx1"/>
                </a:solidFill>
                <a:latin typeface="Arial" panose="020B0604020202020204" pitchFamily="34" charset="0"/>
              </a:defRPr>
            </a:lvl7pPr>
            <a:lvl8pPr marL="3429000" indent="-228600" defTabSz="965200" eaLnBrk="0" fontAlgn="base" hangingPunct="0">
              <a:spcBef>
                <a:spcPct val="0"/>
              </a:spcBef>
              <a:spcAft>
                <a:spcPct val="0"/>
              </a:spcAft>
              <a:defRPr>
                <a:solidFill>
                  <a:schemeClr val="tx1"/>
                </a:solidFill>
                <a:latin typeface="Arial" panose="020B0604020202020204" pitchFamily="34" charset="0"/>
              </a:defRPr>
            </a:lvl8pPr>
            <a:lvl9pPr marL="3886200" indent="-228600" defTabSz="965200" eaLnBrk="0" fontAlgn="base" hangingPunct="0">
              <a:spcBef>
                <a:spcPct val="0"/>
              </a:spcBef>
              <a:spcAft>
                <a:spcPct val="0"/>
              </a:spcAft>
              <a:defRPr>
                <a:solidFill>
                  <a:schemeClr val="tx1"/>
                </a:solidFill>
                <a:latin typeface="Arial" panose="020B0604020202020204" pitchFamily="34" charset="0"/>
              </a:defRPr>
            </a:lvl9pPr>
          </a:lstStyle>
          <a:p>
            <a:fld id="{F216DC14-13BE-443B-AD0D-F265CC6CCAEE}" type="slidenum">
              <a:rPr lang="en-US" altLang="en-US" sz="1500" smtClean="0">
                <a:solidFill>
                  <a:srgbClr val="000000"/>
                </a:solidFill>
                <a:latin typeface="Calibri" panose="020F0502020204030204" pitchFamily="34" charset="0"/>
              </a:rPr>
              <a:pPr/>
              <a:t>1</a:t>
            </a:fld>
            <a:endParaRPr lang="en-US" altLang="en-US" sz="1500">
              <a:solidFill>
                <a:srgbClr val="000000"/>
              </a:solidFill>
              <a:latin typeface="Calibri" panose="020F0502020204030204" pitchFamily="34" charset="0"/>
            </a:endParaRPr>
          </a:p>
        </p:txBody>
      </p:sp>
    </p:spTree>
    <p:extLst>
      <p:ext uri="{BB962C8B-B14F-4D97-AF65-F5344CB8AC3E}">
        <p14:creationId xmlns:p14="http://schemas.microsoft.com/office/powerpoint/2010/main" val="668084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23534-9F18-9E7E-EE5B-7F6600416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CB6DE-5BBA-2FDA-47B3-C583D4BEE5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266127-787D-4379-C263-C826E45EFB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0B4E78-2A7A-605B-7477-CA1C580DF554}"/>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6210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9CC8B-EB59-F306-2D0C-F1767D6011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6E5E0-53F4-C470-7F57-F9E744BF1A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79EAE-9F3A-52FE-87F3-F8F43A8352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656EB8-10A0-593D-E332-A655147EC43C}"/>
              </a:ext>
            </a:extLst>
          </p:cNvPr>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6416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119AFD-192A-4A19-9CC0-4065A75F0B25}"/>
              </a:ext>
            </a:extLst>
          </p:cNvPr>
          <p:cNvSpPr/>
          <p:nvPr userDrawn="1"/>
        </p:nvSpPr>
        <p:spPr>
          <a:xfrm>
            <a:off x="0" y="0"/>
            <a:ext cx="12200432" cy="6419850"/>
          </a:xfrm>
          <a:custGeom>
            <a:avLst/>
            <a:gdLst>
              <a:gd name="connsiteX0" fmla="*/ 0 w 12192000"/>
              <a:gd name="connsiteY0" fmla="*/ 0 h 6456935"/>
              <a:gd name="connsiteX1" fmla="*/ 12192000 w 12192000"/>
              <a:gd name="connsiteY1" fmla="*/ 0 h 6456935"/>
              <a:gd name="connsiteX2" fmla="*/ 12192000 w 12192000"/>
              <a:gd name="connsiteY2" fmla="*/ 64569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12192000 w 12192000"/>
              <a:gd name="connsiteY3" fmla="*/ 6456935 h 6456935"/>
              <a:gd name="connsiteX4" fmla="*/ 0 w 12192000"/>
              <a:gd name="connsiteY4" fmla="*/ 6456935 h 6456935"/>
              <a:gd name="connsiteX5" fmla="*/ 0 w 12192000"/>
              <a:gd name="connsiteY5"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0908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86598 w 12192000"/>
              <a:gd name="connsiteY2" fmla="*/ 4663676 h 6456935"/>
              <a:gd name="connsiteX3" fmla="*/ 0 w 12192000"/>
              <a:gd name="connsiteY3" fmla="*/ 6456935 h 6456935"/>
              <a:gd name="connsiteX4" fmla="*/ 0 w 12192000"/>
              <a:gd name="connsiteY4" fmla="*/ 0 h 6456935"/>
              <a:gd name="connsiteX0" fmla="*/ 0 w 12200432"/>
              <a:gd name="connsiteY0" fmla="*/ 0 h 6456935"/>
              <a:gd name="connsiteX1" fmla="*/ 12192000 w 12200432"/>
              <a:gd name="connsiteY1" fmla="*/ 0 h 6456935"/>
              <a:gd name="connsiteX2" fmla="*/ 12200246 w 12200432"/>
              <a:gd name="connsiteY2" fmla="*/ 4663676 h 6456935"/>
              <a:gd name="connsiteX3" fmla="*/ 0 w 12200432"/>
              <a:gd name="connsiteY3" fmla="*/ 6456935 h 6456935"/>
              <a:gd name="connsiteX4" fmla="*/ 0 w 12200432"/>
              <a:gd name="connsiteY4" fmla="*/ 0 h 645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432" h="6456935">
                <a:moveTo>
                  <a:pt x="0" y="0"/>
                </a:moveTo>
                <a:lnTo>
                  <a:pt x="12192000" y="0"/>
                </a:lnTo>
                <a:cubicBezTo>
                  <a:pt x="12190199" y="1554559"/>
                  <a:pt x="12202047" y="3109117"/>
                  <a:pt x="12200246" y="4663676"/>
                </a:cubicBezTo>
                <a:lnTo>
                  <a:pt x="0" y="6456935"/>
                </a:lnTo>
                <a:lnTo>
                  <a:pt x="0" y="0"/>
                </a:lnTo>
                <a:close/>
              </a:path>
            </a:pathLst>
          </a:custGeom>
          <a:solidFill>
            <a:srgbClr val="4CBC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close up of a logo&#10;&#10;Description automatically generated">
            <a:extLst>
              <a:ext uri="{FF2B5EF4-FFF2-40B4-BE49-F238E27FC236}">
                <a16:creationId xmlns:a16="http://schemas.microsoft.com/office/drawing/2014/main" id="{96948AF9-965F-461C-BFE8-BD11D65605A0}"/>
              </a:ext>
            </a:extLst>
          </p:cNvPr>
          <p:cNvPicPr>
            <a:picLocks noChangeAspect="1"/>
          </p:cNvPicPr>
          <p:nvPr userDrawn="1"/>
        </p:nvPicPr>
        <p:blipFill>
          <a:blip r:embed="rId2"/>
          <a:stretch>
            <a:fillRect/>
          </a:stretch>
        </p:blipFill>
        <p:spPr>
          <a:xfrm>
            <a:off x="6300147" y="-15070"/>
            <a:ext cx="5905501" cy="5748664"/>
          </a:xfrm>
          <a:prstGeom prst="rect">
            <a:avLst/>
          </a:prstGeom>
        </p:spPr>
      </p:pic>
      <p:pic>
        <p:nvPicPr>
          <p:cNvPr id="6" name="Picture 5">
            <a:extLst>
              <a:ext uri="{FF2B5EF4-FFF2-40B4-BE49-F238E27FC236}">
                <a16:creationId xmlns:a16="http://schemas.microsoft.com/office/drawing/2014/main" id="{D0185B77-60CD-4D87-8FD5-4AD840342E2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279335" y="5438231"/>
            <a:ext cx="3276000" cy="1136351"/>
          </a:xfrm>
          <a:prstGeom prst="rect">
            <a:avLst/>
          </a:prstGeom>
        </p:spPr>
      </p:pic>
      <p:sp>
        <p:nvSpPr>
          <p:cNvPr id="2" name="Title 1"/>
          <p:cNvSpPr>
            <a:spLocks noGrp="1"/>
          </p:cNvSpPr>
          <p:nvPr userDrawn="1">
            <p:ph type="ctrTitle"/>
          </p:nvPr>
        </p:nvSpPr>
        <p:spPr>
          <a:xfrm>
            <a:off x="582057" y="1606523"/>
            <a:ext cx="7888076" cy="1050505"/>
          </a:xfrm>
        </p:spPr>
        <p:txBody>
          <a:bodyPr anchor="t"/>
          <a:lstStyle>
            <a:lvl1pPr algn="l">
              <a:lnSpc>
                <a:spcPts val="3600"/>
              </a:lnSpc>
              <a:defRPr sz="3600" b="1" cap="all" baseline="0">
                <a:solidFill>
                  <a:schemeClr val="tx2"/>
                </a:solidFill>
                <a:latin typeface="+mj-lt"/>
              </a:defRPr>
            </a:lvl1pPr>
          </a:lstStyle>
          <a:p>
            <a:r>
              <a:rPr lang="en-US"/>
              <a:t>Click to edit Master title style</a:t>
            </a:r>
          </a:p>
        </p:txBody>
      </p:sp>
      <p:sp>
        <p:nvSpPr>
          <p:cNvPr id="3" name="Subtitle 2"/>
          <p:cNvSpPr>
            <a:spLocks noGrp="1"/>
          </p:cNvSpPr>
          <p:nvPr userDrawn="1">
            <p:ph type="subTitle" idx="1"/>
          </p:nvPr>
        </p:nvSpPr>
        <p:spPr>
          <a:xfrm>
            <a:off x="603276" y="2649904"/>
            <a:ext cx="7866856" cy="1050505"/>
          </a:xfrm>
        </p:spPr>
        <p:txBody>
          <a:bodyPr/>
          <a:lstStyle>
            <a:lvl1pPr marL="0" indent="0" algn="l">
              <a:lnSpc>
                <a:spcPts val="1800"/>
              </a:lnSpc>
              <a:spcAft>
                <a:spcPts val="0"/>
              </a:spcAft>
              <a:buNone/>
              <a:defRPr sz="16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65589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vider Slide A">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2057" y="4181328"/>
            <a:ext cx="7888076" cy="1430480"/>
          </a:xfrm>
        </p:spPr>
        <p:txBody>
          <a:bodyPr anchor="t"/>
          <a:lstStyle>
            <a:lvl1pPr algn="l">
              <a:lnSpc>
                <a:spcPts val="4800"/>
              </a:lnSpc>
              <a:defRPr sz="4800" b="1" cap="none"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82055" y="5611809"/>
            <a:ext cx="7888076" cy="648000"/>
          </a:xfrm>
        </p:spPr>
        <p:txBody>
          <a:bodyPr/>
          <a:lstStyle>
            <a:lvl1pPr marL="0" indent="0" algn="l">
              <a:lnSpc>
                <a:spcPts val="2100"/>
              </a:lnSpc>
              <a:spcAft>
                <a:spcPts val="0"/>
              </a:spcAft>
              <a:buNone/>
              <a:defRPr sz="18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Footer Placeholder 4">
            <a:extLst>
              <a:ext uri="{FF2B5EF4-FFF2-40B4-BE49-F238E27FC236}">
                <a16:creationId xmlns:a16="http://schemas.microsoft.com/office/drawing/2014/main" id="{D12B4682-452F-4D0E-8D99-6A5AA56050E0}"/>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bg1"/>
                </a:solidFill>
              </a:defRPr>
            </a:lvl1pPr>
          </a:lstStyle>
          <a:p>
            <a:r>
              <a:rPr lang="en-US"/>
              <a:t>BILH Executive Committee | September 21, 2023</a:t>
            </a:r>
          </a:p>
        </p:txBody>
      </p:sp>
      <p:sp>
        <p:nvSpPr>
          <p:cNvPr id="11" name="Slide Number Placeholder 5">
            <a:extLst>
              <a:ext uri="{FF2B5EF4-FFF2-40B4-BE49-F238E27FC236}">
                <a16:creationId xmlns:a16="http://schemas.microsoft.com/office/drawing/2014/main" id="{D579C5C5-A810-42AB-8512-7F0D0706C9CB}"/>
              </a:ext>
            </a:extLst>
          </p:cNvPr>
          <p:cNvSpPr>
            <a:spLocks noGrp="1"/>
          </p:cNvSpPr>
          <p:nvPr>
            <p:ph type="sldNum" sz="quarter" idx="12"/>
          </p:nvPr>
        </p:nvSpPr>
        <p:spPr>
          <a:xfrm>
            <a:off x="10700273" y="6444000"/>
            <a:ext cx="92820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2" name="Straight Connector 11">
            <a:extLst>
              <a:ext uri="{FF2B5EF4-FFF2-40B4-BE49-F238E27FC236}">
                <a16:creationId xmlns:a16="http://schemas.microsoft.com/office/drawing/2014/main" id="{64538DB9-713C-488A-B7F0-DAB8314A70D1}"/>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7B925FA-8886-46D2-878B-0AF0DA3EE97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1784"/>
            <a:ext cx="1980000" cy="688478"/>
          </a:xfrm>
          <a:prstGeom prst="rect">
            <a:avLst/>
          </a:prstGeom>
        </p:spPr>
      </p:pic>
    </p:spTree>
    <p:extLst>
      <p:ext uri="{BB962C8B-B14F-4D97-AF65-F5344CB8AC3E}">
        <p14:creationId xmlns:p14="http://schemas.microsoft.com/office/powerpoint/2010/main" val="573811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Divider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82AF448-ACBD-4F01-AEF3-2E839A345E0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582057" y="4181328"/>
            <a:ext cx="7888076" cy="1430480"/>
          </a:xfrm>
        </p:spPr>
        <p:txBody>
          <a:bodyPr anchor="t"/>
          <a:lstStyle>
            <a:lvl1pPr algn="l">
              <a:lnSpc>
                <a:spcPts val="4800"/>
              </a:lnSpc>
              <a:defRPr sz="4800" b="1" cap="none"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82055" y="5611809"/>
            <a:ext cx="7888076" cy="648000"/>
          </a:xfrm>
        </p:spPr>
        <p:txBody>
          <a:bodyPr/>
          <a:lstStyle>
            <a:lvl1pPr marL="0" indent="0" algn="l">
              <a:lnSpc>
                <a:spcPts val="2100"/>
              </a:lnSpc>
              <a:spcAft>
                <a:spcPts val="0"/>
              </a:spcAft>
              <a:buNone/>
              <a:defRPr sz="18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Footer Placeholder 4">
            <a:extLst>
              <a:ext uri="{FF2B5EF4-FFF2-40B4-BE49-F238E27FC236}">
                <a16:creationId xmlns:a16="http://schemas.microsoft.com/office/drawing/2014/main" id="{D12B4682-452F-4D0E-8D99-6A5AA56050E0}"/>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bg1"/>
                </a:solidFill>
              </a:defRPr>
            </a:lvl1pPr>
          </a:lstStyle>
          <a:p>
            <a:r>
              <a:rPr lang="en-US"/>
              <a:t>BILH Executive Committee | September 21, 2023</a:t>
            </a:r>
          </a:p>
        </p:txBody>
      </p:sp>
      <p:sp>
        <p:nvSpPr>
          <p:cNvPr id="11" name="Slide Number Placeholder 5">
            <a:extLst>
              <a:ext uri="{FF2B5EF4-FFF2-40B4-BE49-F238E27FC236}">
                <a16:creationId xmlns:a16="http://schemas.microsoft.com/office/drawing/2014/main" id="{D579C5C5-A810-42AB-8512-7F0D0706C9CB}"/>
              </a:ext>
            </a:extLst>
          </p:cNvPr>
          <p:cNvSpPr>
            <a:spLocks noGrp="1"/>
          </p:cNvSpPr>
          <p:nvPr>
            <p:ph type="sldNum" sz="quarter" idx="12"/>
          </p:nvPr>
        </p:nvSpPr>
        <p:spPr>
          <a:xfrm>
            <a:off x="10700273" y="6444000"/>
            <a:ext cx="92820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2" name="Straight Connector 11">
            <a:extLst>
              <a:ext uri="{FF2B5EF4-FFF2-40B4-BE49-F238E27FC236}">
                <a16:creationId xmlns:a16="http://schemas.microsoft.com/office/drawing/2014/main" id="{64538DB9-713C-488A-B7F0-DAB8314A70D1}"/>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1DCFF22-76D8-4E55-AE5F-1A49E96ACF0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636267" y="301784"/>
            <a:ext cx="1980000" cy="688478"/>
          </a:xfrm>
          <a:prstGeom prst="rect">
            <a:avLst/>
          </a:prstGeom>
        </p:spPr>
      </p:pic>
    </p:spTree>
    <p:extLst>
      <p:ext uri="{BB962C8B-B14F-4D97-AF65-F5344CB8AC3E}">
        <p14:creationId xmlns:p14="http://schemas.microsoft.com/office/powerpoint/2010/main" val="3420434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ingle Column">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lvl1pPr>
              <a:defRPr sz="2400"/>
            </a:lvl1pPr>
          </a:lstStyle>
          <a:p>
            <a:r>
              <a:rPr lang="en-US"/>
              <a:t>Click to edit Master title style</a:t>
            </a:r>
          </a:p>
        </p:txBody>
      </p:sp>
      <p:sp>
        <p:nvSpPr>
          <p:cNvPr id="3" name="Content Placeholder 2"/>
          <p:cNvSpPr>
            <a:spLocks noGrp="1"/>
          </p:cNvSpPr>
          <p:nvPr>
            <p:ph idx="1"/>
          </p:nvPr>
        </p:nvSpPr>
        <p:spPr>
          <a:xfrm>
            <a:off x="575733" y="1332000"/>
            <a:ext cx="7866000" cy="4672042"/>
          </a:xfrm>
        </p:spPr>
        <p:txBody>
          <a:bodyPr/>
          <a:lstStyle>
            <a:lvl1pPr>
              <a:lnSpc>
                <a:spcPts val="1700"/>
              </a:lnSpc>
              <a:spcAft>
                <a:spcPts val="1400"/>
              </a:spcAft>
              <a:defRPr sz="1500"/>
            </a:lvl1pPr>
            <a:lvl2pPr>
              <a:lnSpc>
                <a:spcPts val="1700"/>
              </a:lnSpc>
              <a:spcAft>
                <a:spcPts val="1400"/>
              </a:spcAft>
              <a:defRPr sz="1500"/>
            </a:lvl2pPr>
            <a:lvl3pPr>
              <a:lnSpc>
                <a:spcPts val="1700"/>
              </a:lnSpc>
              <a:spcAft>
                <a:spcPts val="1400"/>
              </a:spcAft>
              <a:defRPr sz="1500"/>
            </a:lvl3pPr>
            <a:lvl4pPr>
              <a:lnSpc>
                <a:spcPts val="1700"/>
              </a:lnSpc>
              <a:spcAft>
                <a:spcPts val="1400"/>
              </a:spcAft>
              <a:defRPr sz="1500"/>
            </a:lvl4pPr>
            <a:lvl5pPr>
              <a:lnSpc>
                <a:spcPts val="1700"/>
              </a:lnSpc>
              <a:spcAft>
                <a:spcPts val="1400"/>
              </a:spcAft>
              <a:defRPr sz="1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700273" y="6444000"/>
            <a:ext cx="928201" cy="237233"/>
          </a:xfrm>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56593E4-3F82-4C9D-A835-C6A38859AB7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Tree>
    <p:extLst>
      <p:ext uri="{BB962C8B-B14F-4D97-AF65-F5344CB8AC3E}">
        <p14:creationId xmlns:p14="http://schemas.microsoft.com/office/powerpoint/2010/main" val="1220103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2pt Single Column">
    <p:bg>
      <p:bgPr>
        <a:solidFill>
          <a:schemeClr val="accent2"/>
        </a:solidFill>
        <a:effectLst/>
      </p:bgPr>
    </p:bg>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bg1"/>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lvl1pPr>
              <a:lnSpc>
                <a:spcPts val="2400"/>
              </a:lnSpc>
              <a:defRPr sz="2400">
                <a:solidFill>
                  <a:schemeClr val="bg1"/>
                </a:solidFill>
              </a:defRPr>
            </a:lvl1pPr>
          </a:lstStyle>
          <a:p>
            <a:r>
              <a:rPr lang="en-US"/>
              <a:t>Click to edit Master title style</a:t>
            </a:r>
          </a:p>
        </p:txBody>
      </p:sp>
      <p:sp>
        <p:nvSpPr>
          <p:cNvPr id="3" name="Content Placeholder 2"/>
          <p:cNvSpPr>
            <a:spLocks noGrp="1"/>
          </p:cNvSpPr>
          <p:nvPr>
            <p:ph idx="1"/>
          </p:nvPr>
        </p:nvSpPr>
        <p:spPr>
          <a:xfrm>
            <a:off x="575733" y="1332000"/>
            <a:ext cx="7632000" cy="4712169"/>
          </a:xfrm>
        </p:spPr>
        <p:txBody>
          <a:bodyPr/>
          <a:lstStyle>
            <a:lvl1pPr>
              <a:lnSpc>
                <a:spcPts val="2800"/>
              </a:lnSpc>
              <a:defRPr sz="2400">
                <a:solidFill>
                  <a:schemeClr val="bg1"/>
                </a:solidFill>
              </a:defRPr>
            </a:lvl1pPr>
            <a:lvl2pPr>
              <a:lnSpc>
                <a:spcPts val="2800"/>
              </a:lnSpc>
              <a:defRPr sz="2400">
                <a:solidFill>
                  <a:schemeClr val="bg1"/>
                </a:solidFill>
              </a:defRPr>
            </a:lvl2pPr>
            <a:lvl3pPr>
              <a:lnSpc>
                <a:spcPts val="2800"/>
              </a:lnSpc>
              <a:defRPr sz="2400">
                <a:solidFill>
                  <a:schemeClr val="bg1"/>
                </a:solidFill>
              </a:defRPr>
            </a:lvl3pPr>
            <a:lvl4pPr>
              <a:lnSpc>
                <a:spcPts val="2800"/>
              </a:lnSpc>
              <a:defRPr sz="2400">
                <a:solidFill>
                  <a:schemeClr val="bg1"/>
                </a:solidFill>
              </a:defRPr>
            </a:lvl4pPr>
            <a:lvl5pPr>
              <a:lnSpc>
                <a:spcPts val="2800"/>
              </a:lnSpc>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700273" y="6444000"/>
            <a:ext cx="92820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575734" y="1152000"/>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CACC5CA-05EA-41E3-8F8E-4E736CB7401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1784"/>
            <a:ext cx="1980000" cy="688478"/>
          </a:xfrm>
          <a:prstGeom prst="rect">
            <a:avLst/>
          </a:prstGeom>
        </p:spPr>
      </p:pic>
      <p:sp>
        <p:nvSpPr>
          <p:cNvPr id="12" name="Text Placeholder 14">
            <a:extLst>
              <a:ext uri="{FF2B5EF4-FFF2-40B4-BE49-F238E27FC236}">
                <a16:creationId xmlns:a16="http://schemas.microsoft.com/office/drawing/2014/main" id="{79601F37-500D-4E3B-BDF3-40D7567879F1}"/>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2476979506"/>
      </p:ext>
    </p:extLst>
  </p:cSld>
  <p:clrMapOvr>
    <a:masterClrMapping/>
  </p:clrMapOvr>
  <p:extLst>
    <p:ext uri="{DCECCB84-F9BA-43D5-87BE-67443E8EF086}">
      <p15:sldGuideLst xmlns:p15="http://schemas.microsoft.com/office/powerpoint/2012/main">
        <p15:guide id="1" orient="horz" pos="1956">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
    <p:bg>
      <p:bgPr>
        <a:solidFill>
          <a:schemeClr val="accent1"/>
        </a:solidFill>
        <a:effectLst/>
      </p:bgPr>
    </p:bg>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bg1"/>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lvl1pPr>
              <a:defRPr cap="all" baseline="0">
                <a:solidFill>
                  <a:schemeClr val="bg1"/>
                </a:solidFill>
              </a:defRPr>
            </a:lvl1pPr>
          </a:lstStyle>
          <a:p>
            <a:r>
              <a:rPr lang="en-US"/>
              <a:t>Click to edit Master title style</a:t>
            </a:r>
          </a:p>
        </p:txBody>
      </p:sp>
      <p:sp>
        <p:nvSpPr>
          <p:cNvPr id="3" name="Content Placeholder 2"/>
          <p:cNvSpPr>
            <a:spLocks noGrp="1"/>
          </p:cNvSpPr>
          <p:nvPr>
            <p:ph idx="1"/>
          </p:nvPr>
        </p:nvSpPr>
        <p:spPr>
          <a:xfrm>
            <a:off x="575733" y="1331999"/>
            <a:ext cx="11040532" cy="4896000"/>
          </a:xfrm>
        </p:spPr>
        <p:txBody>
          <a:bodyPr numCol="2" spcCol="288000"/>
          <a:lstStyle>
            <a:lvl1pPr marL="324000" indent="0">
              <a:lnSpc>
                <a:spcPts val="1700"/>
              </a:lnSpc>
              <a:spcAft>
                <a:spcPts val="600"/>
              </a:spcAft>
              <a:tabLst/>
              <a:defRPr sz="1600" b="1">
                <a:solidFill>
                  <a:schemeClr val="accent3"/>
                </a:solidFill>
              </a:defRPr>
            </a:lvl1pPr>
            <a:lvl2pPr marL="0" indent="0">
              <a:lnSpc>
                <a:spcPts val="1700"/>
              </a:lnSpc>
              <a:spcAft>
                <a:spcPts val="600"/>
              </a:spcAft>
              <a:buNone/>
              <a:tabLst>
                <a:tab pos="447675" algn="l"/>
              </a:tabLst>
              <a:defRPr sz="1600">
                <a:solidFill>
                  <a:schemeClr val="bg1"/>
                </a:solidFill>
              </a:defRPr>
            </a:lvl2pPr>
            <a:lvl3pPr marL="180000" indent="-216000">
              <a:lnSpc>
                <a:spcPts val="1440"/>
              </a:lnSpc>
              <a:spcAft>
                <a:spcPts val="600"/>
              </a:spcAft>
              <a:buFont typeface="Arial" panose="020B0604020202020204" pitchFamily="34" charset="0"/>
              <a:buChar char="•"/>
              <a:defRPr sz="1200">
                <a:solidFill>
                  <a:schemeClr val="bg1"/>
                </a:solidFill>
              </a:defRPr>
            </a:lvl3pPr>
            <a:lvl4pPr>
              <a:lnSpc>
                <a:spcPts val="1440"/>
              </a:lnSpc>
              <a:spcAft>
                <a:spcPts val="600"/>
              </a:spcAft>
              <a:defRPr sz="1200">
                <a:solidFill>
                  <a:schemeClr val="bg1"/>
                </a:solidFill>
              </a:defRPr>
            </a:lvl4pPr>
            <a:lvl5pPr>
              <a:lnSpc>
                <a:spcPts val="1440"/>
              </a:lnSpc>
              <a:spcAft>
                <a:spcPts val="600"/>
              </a:spcAft>
              <a:defRPr sz="1200">
                <a:solidFill>
                  <a:schemeClr val="bg1"/>
                </a:solidFill>
              </a:defRPr>
            </a:lvl5p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0700273" y="6444000"/>
            <a:ext cx="92820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575734" y="1152000"/>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DBE4CC85-324C-42E1-9C77-C4A0C9FF8AC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1784"/>
            <a:ext cx="1980000" cy="688478"/>
          </a:xfrm>
          <a:prstGeom prst="rect">
            <a:avLst/>
          </a:prstGeom>
        </p:spPr>
      </p:pic>
    </p:spTree>
    <p:extLst>
      <p:ext uri="{BB962C8B-B14F-4D97-AF65-F5344CB8AC3E}">
        <p14:creationId xmlns:p14="http://schemas.microsoft.com/office/powerpoint/2010/main" val="2596936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2 Column">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3" name="Content Placeholder 2"/>
          <p:cNvSpPr>
            <a:spLocks noGrp="1"/>
          </p:cNvSpPr>
          <p:nvPr>
            <p:ph idx="1"/>
          </p:nvPr>
        </p:nvSpPr>
        <p:spPr>
          <a:xfrm>
            <a:off x="575733" y="1332000"/>
            <a:ext cx="9180000" cy="4712170"/>
          </a:xfrm>
        </p:spPr>
        <p:txBody>
          <a:bodyPr numCol="2" spcCol="432000" rtlCol="0"/>
          <a:lstStyle>
            <a:lvl1pPr>
              <a:lnSpc>
                <a:spcPts val="1700"/>
              </a:lnSpc>
              <a:spcAft>
                <a:spcPts val="1200"/>
              </a:spcAft>
              <a:defRPr sz="1500"/>
            </a:lvl1pPr>
            <a:lvl2pPr marL="179388" indent="-179388">
              <a:lnSpc>
                <a:spcPts val="1700"/>
              </a:lnSpc>
              <a:defRPr sz="1500"/>
            </a:lvl2pPr>
            <a:lvl3pPr>
              <a:lnSpc>
                <a:spcPts val="1700"/>
              </a:lnSpc>
              <a:defRPr sz="1500"/>
            </a:lvl3pPr>
            <a:lvl4pPr>
              <a:lnSpc>
                <a:spcPts val="1700"/>
              </a:lnSpc>
              <a:defRPr sz="1500"/>
            </a:lvl4pPr>
            <a:lvl5pPr>
              <a:lnSpc>
                <a:spcPts val="1700"/>
              </a:lnSpc>
              <a:defRPr sz="1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700273" y="6444000"/>
            <a:ext cx="928201" cy="237233"/>
          </a:xfrm>
        </p:spPr>
        <p:txBody>
          <a:bodyPr/>
          <a:lstStyle/>
          <a:p>
            <a:fld id="{E8A74B61-50D3-3946-8366-1E447A2A8431}" type="slidenum">
              <a:rPr lang="en-US" smtClean="0"/>
              <a:t>‹#›</a:t>
            </a:fld>
            <a:endParaRPr lang="en-US"/>
          </a:p>
        </p:txBody>
      </p:sp>
      <p:cxnSp>
        <p:nvCxnSpPr>
          <p:cNvPr id="14" name="Straight Connector 13">
            <a:extLst>
              <a:ext uri="{FF2B5EF4-FFF2-40B4-BE49-F238E27FC236}">
                <a16:creationId xmlns:a16="http://schemas.microsoft.com/office/drawing/2014/main" id="{C0616A2C-253A-4115-ACDD-BC151D2897C0}"/>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D6E512F-17E5-411B-AD21-A17ACDD08764}"/>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8A89F72-9144-4278-8864-D9F5435595B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3" name="Text Placeholder 14">
            <a:extLst>
              <a:ext uri="{FF2B5EF4-FFF2-40B4-BE49-F238E27FC236}">
                <a16:creationId xmlns:a16="http://schemas.microsoft.com/office/drawing/2014/main" id="{D843863F-1C78-4A29-90BF-957765F9700A}"/>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2118732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2 Column">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3" name="Content Placeholder 2"/>
          <p:cNvSpPr>
            <a:spLocks noGrp="1"/>
          </p:cNvSpPr>
          <p:nvPr>
            <p:ph idx="1"/>
          </p:nvPr>
        </p:nvSpPr>
        <p:spPr>
          <a:xfrm>
            <a:off x="575733" y="1332000"/>
            <a:ext cx="11040532" cy="4712170"/>
          </a:xfrm>
        </p:spPr>
        <p:txBody>
          <a:bodyPr numCol="2" spcCol="288000" rtlCol="0"/>
          <a:lstStyle>
            <a:lvl2pPr marL="179388" indent="-179388">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14" name="Straight Connector 13">
            <a:extLst>
              <a:ext uri="{FF2B5EF4-FFF2-40B4-BE49-F238E27FC236}">
                <a16:creationId xmlns:a16="http://schemas.microsoft.com/office/drawing/2014/main" id="{C0616A2C-253A-4115-ACDD-BC151D2897C0}"/>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D6E512F-17E5-411B-AD21-A17ACDD08764}"/>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FE8CCF21-5196-40D3-90EF-A05A574FB38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2" name="Text Placeholder 14">
            <a:extLst>
              <a:ext uri="{FF2B5EF4-FFF2-40B4-BE49-F238E27FC236}">
                <a16:creationId xmlns:a16="http://schemas.microsoft.com/office/drawing/2014/main" id="{C7E6E2BE-AAD5-4A0B-BBFF-3347C2591CBA}"/>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544681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and 2 Column">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3" y="1332000"/>
            <a:ext cx="3424099" cy="4807244"/>
          </a:xfrm>
        </p:spPr>
        <p:txBody>
          <a:bodyPr/>
          <a:lstStyle>
            <a:lvl1pPr>
              <a:defRPr b="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3" name="Content Placeholder 2"/>
          <p:cNvSpPr>
            <a:spLocks noGrp="1"/>
          </p:cNvSpPr>
          <p:nvPr>
            <p:ph idx="1"/>
          </p:nvPr>
        </p:nvSpPr>
        <p:spPr>
          <a:xfrm>
            <a:off x="4680000" y="1332000"/>
            <a:ext cx="5364000" cy="4807244"/>
          </a:xfrm>
        </p:spPr>
        <p:txBody>
          <a:bodyPr numCol="2" spcCol="28800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19" name="Straight Connector 18">
            <a:extLst>
              <a:ext uri="{FF2B5EF4-FFF2-40B4-BE49-F238E27FC236}">
                <a16:creationId xmlns:a16="http://schemas.microsoft.com/office/drawing/2014/main" id="{34545784-DA6F-4415-AA23-E8DDB87FEAD7}"/>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BFEE0802-9BDA-4580-963B-CCA111BE59F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3" name="Text Placeholder 14">
            <a:extLst>
              <a:ext uri="{FF2B5EF4-FFF2-40B4-BE49-F238E27FC236}">
                <a16:creationId xmlns:a16="http://schemas.microsoft.com/office/drawing/2014/main" id="{70DEB040-9785-4978-B0CE-5F11C1C655D6}"/>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3352025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2 tables">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4" y="1332000"/>
            <a:ext cx="3322498" cy="1929426"/>
          </a:xfrm>
        </p:spPr>
        <p:txBody>
          <a:bodyPr/>
          <a:lstStyle>
            <a:lvl1pPr>
              <a:lnSpc>
                <a:spcPts val="1800"/>
              </a:lnSpc>
              <a:spcAft>
                <a:spcPts val="0"/>
              </a:spcAft>
              <a:defRPr sz="1400" b="1"/>
            </a:lvl1pPr>
            <a:lvl2pPr marL="0" indent="0">
              <a:lnSpc>
                <a:spcPts val="1800"/>
              </a:lnSpc>
              <a:buNone/>
              <a:defRPr sz="1400" b="0"/>
            </a:lvl2pPr>
            <a:lvl3pPr marL="180000" indent="-216000">
              <a:lnSpc>
                <a:spcPts val="1800"/>
              </a:lnSpc>
              <a:buFont typeface="Arial" panose="020B0604020202020204" pitchFamily="34" charset="0"/>
              <a:buChar char="•"/>
              <a:defRPr sz="1400" b="0"/>
            </a:lvl3pPr>
            <a:lvl4pPr>
              <a:lnSpc>
                <a:spcPts val="1800"/>
              </a:lnSpc>
              <a:defRPr sz="1400" b="0"/>
            </a:lvl4pPr>
            <a:lvl5pPr>
              <a:lnSpc>
                <a:spcPts val="1800"/>
              </a:lnSpc>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19" name="Straight Connector 18">
            <a:extLst>
              <a:ext uri="{FF2B5EF4-FFF2-40B4-BE49-F238E27FC236}">
                <a16:creationId xmlns:a16="http://schemas.microsoft.com/office/drawing/2014/main" id="{34545784-DA6F-4415-AA23-E8DDB87FEAD7}"/>
              </a:ext>
            </a:extLst>
          </p:cNvPr>
          <p:cNvCxnSpPr/>
          <p:nvPr userDrawn="1"/>
        </p:nvCxnSpPr>
        <p:spPr>
          <a:xfrm>
            <a:off x="587941"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409ADD2-C364-4BB6-B86F-CF9037B6D11C}"/>
              </a:ext>
            </a:extLst>
          </p:cNvPr>
          <p:cNvSpPr>
            <a:spLocks noGrp="1"/>
          </p:cNvSpPr>
          <p:nvPr>
            <p:ph idx="15"/>
          </p:nvPr>
        </p:nvSpPr>
        <p:spPr>
          <a:xfrm>
            <a:off x="575732" y="3865184"/>
            <a:ext cx="3322498" cy="1929426"/>
          </a:xfrm>
        </p:spPr>
        <p:txBody>
          <a:bodyPr/>
          <a:lstStyle>
            <a:lvl1pPr>
              <a:spcAft>
                <a:spcPts val="0"/>
              </a:spcAft>
              <a:defRPr sz="1400" b="1"/>
            </a:lvl1pPr>
            <a:lvl2pPr marL="0" indent="0">
              <a:buNone/>
              <a:defRPr sz="1400" b="0"/>
            </a:lvl2pPr>
            <a:lvl3pPr marL="180000" indent="-216000">
              <a:buFont typeface="Arial" panose="020B0604020202020204" pitchFamily="34" charset="0"/>
              <a:buChar char="•"/>
              <a:defRPr sz="1400" b="0"/>
            </a:lvl3pPr>
            <a:lvl4pPr>
              <a:defRPr sz="1400" b="0"/>
            </a:lvl4pPr>
            <a:lvl5pPr>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able Placeholder 4">
            <a:extLst>
              <a:ext uri="{FF2B5EF4-FFF2-40B4-BE49-F238E27FC236}">
                <a16:creationId xmlns:a16="http://schemas.microsoft.com/office/drawing/2014/main" id="{A43A654E-F926-43AE-9D42-DF221FE71712}"/>
              </a:ext>
            </a:extLst>
          </p:cNvPr>
          <p:cNvSpPr>
            <a:spLocks noGrp="1"/>
          </p:cNvSpPr>
          <p:nvPr>
            <p:ph type="tbl" sz="quarter" idx="16"/>
          </p:nvPr>
        </p:nvSpPr>
        <p:spPr>
          <a:xfrm>
            <a:off x="4601980" y="1332000"/>
            <a:ext cx="6300000" cy="2058987"/>
          </a:xfrm>
        </p:spPr>
        <p:txBody>
          <a:bodyPr/>
          <a:lstStyle/>
          <a:p>
            <a:r>
              <a:rPr lang="en-US"/>
              <a:t>Click icon to add table</a:t>
            </a:r>
            <a:endParaRPr lang="en-GB"/>
          </a:p>
        </p:txBody>
      </p:sp>
      <p:sp>
        <p:nvSpPr>
          <p:cNvPr id="14" name="Table Placeholder 4">
            <a:extLst>
              <a:ext uri="{FF2B5EF4-FFF2-40B4-BE49-F238E27FC236}">
                <a16:creationId xmlns:a16="http://schemas.microsoft.com/office/drawing/2014/main" id="{9C702231-BA00-4144-98D6-18E6F2982666}"/>
              </a:ext>
            </a:extLst>
          </p:cNvPr>
          <p:cNvSpPr>
            <a:spLocks noGrp="1"/>
          </p:cNvSpPr>
          <p:nvPr>
            <p:ph type="tbl" sz="quarter" idx="17"/>
          </p:nvPr>
        </p:nvSpPr>
        <p:spPr>
          <a:xfrm>
            <a:off x="4601127" y="3899015"/>
            <a:ext cx="6300000" cy="2058987"/>
          </a:xfrm>
        </p:spPr>
        <p:txBody>
          <a:bodyPr/>
          <a:lstStyle/>
          <a:p>
            <a:r>
              <a:rPr lang="en-US"/>
              <a:t>Click icon to add table</a:t>
            </a:r>
            <a:endParaRPr lang="en-GB"/>
          </a:p>
        </p:txBody>
      </p:sp>
      <p:pic>
        <p:nvPicPr>
          <p:cNvPr id="18" name="Picture 17">
            <a:extLst>
              <a:ext uri="{FF2B5EF4-FFF2-40B4-BE49-F238E27FC236}">
                <a16:creationId xmlns:a16="http://schemas.microsoft.com/office/drawing/2014/main" id="{58B0B28C-D753-4F42-BD5D-27052DBB1E3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21" name="Text Placeholder 14">
            <a:extLst>
              <a:ext uri="{FF2B5EF4-FFF2-40B4-BE49-F238E27FC236}">
                <a16:creationId xmlns:a16="http://schemas.microsoft.com/office/drawing/2014/main" id="{FEE02DF3-2915-48FE-BFA2-E6E6FC70CD18}"/>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3666264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Graph">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3" y="1332000"/>
            <a:ext cx="4500000" cy="2158432"/>
          </a:xfrm>
        </p:spPr>
        <p:txBody>
          <a:bodyPr/>
          <a:lstStyle>
            <a:lvl1pPr>
              <a:lnSpc>
                <a:spcPts val="1700"/>
              </a:lnSpc>
              <a:spcAft>
                <a:spcPts val="1200"/>
              </a:spcAft>
              <a:defRPr sz="1500" b="0"/>
            </a:lvl1pPr>
            <a:lvl2pPr>
              <a:lnSpc>
                <a:spcPts val="1700"/>
              </a:lnSpc>
              <a:spcAft>
                <a:spcPts val="1200"/>
              </a:spcAft>
              <a:defRPr sz="1500" b="0"/>
            </a:lvl2pPr>
            <a:lvl3pPr>
              <a:lnSpc>
                <a:spcPts val="1700"/>
              </a:lnSpc>
              <a:spcAft>
                <a:spcPts val="1200"/>
              </a:spcAft>
              <a:defRPr sz="1500" b="0"/>
            </a:lvl3pPr>
            <a:lvl4pPr>
              <a:lnSpc>
                <a:spcPts val="1700"/>
              </a:lnSpc>
              <a:spcAft>
                <a:spcPts val="1200"/>
              </a:spcAft>
              <a:defRPr sz="1500" b="0"/>
            </a:lvl4pPr>
            <a:lvl5pPr>
              <a:lnSpc>
                <a:spcPts val="1700"/>
              </a:lnSpc>
              <a:spcAft>
                <a:spcPts val="1200"/>
              </a:spcAft>
              <a:defRPr sz="15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19" name="Straight Connector 18">
            <a:extLst>
              <a:ext uri="{FF2B5EF4-FFF2-40B4-BE49-F238E27FC236}">
                <a16:creationId xmlns:a16="http://schemas.microsoft.com/office/drawing/2014/main" id="{34545784-DA6F-4415-AA23-E8DDB87FEAD7}"/>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409ADD2-C364-4BB6-B86F-CF9037B6D11C}"/>
              </a:ext>
            </a:extLst>
          </p:cNvPr>
          <p:cNvSpPr>
            <a:spLocks noGrp="1"/>
          </p:cNvSpPr>
          <p:nvPr>
            <p:ph idx="15"/>
          </p:nvPr>
        </p:nvSpPr>
        <p:spPr>
          <a:xfrm>
            <a:off x="6288509" y="1332000"/>
            <a:ext cx="4320000" cy="2137144"/>
          </a:xfrm>
        </p:spPr>
        <p:txBody>
          <a:bodyPr/>
          <a:lstStyle>
            <a:lvl1pPr>
              <a:lnSpc>
                <a:spcPts val="1700"/>
              </a:lnSpc>
              <a:spcAft>
                <a:spcPts val="1200"/>
              </a:spcAft>
              <a:defRPr sz="1500" b="0"/>
            </a:lvl1pPr>
            <a:lvl2pPr>
              <a:lnSpc>
                <a:spcPts val="1700"/>
              </a:lnSpc>
              <a:spcAft>
                <a:spcPts val="1200"/>
              </a:spcAft>
              <a:defRPr sz="1500" b="0"/>
            </a:lvl2pPr>
            <a:lvl3pPr>
              <a:lnSpc>
                <a:spcPts val="1700"/>
              </a:lnSpc>
              <a:spcAft>
                <a:spcPts val="1200"/>
              </a:spcAft>
              <a:defRPr sz="1500" b="0"/>
            </a:lvl3pPr>
            <a:lvl4pPr>
              <a:lnSpc>
                <a:spcPts val="1700"/>
              </a:lnSpc>
              <a:spcAft>
                <a:spcPts val="1200"/>
              </a:spcAft>
              <a:defRPr sz="1500" b="0"/>
            </a:lvl4pPr>
            <a:lvl5pPr>
              <a:lnSpc>
                <a:spcPts val="1700"/>
              </a:lnSpc>
              <a:spcAft>
                <a:spcPts val="1200"/>
              </a:spcAft>
              <a:defRPr sz="15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A9DD25-B80A-40A1-8EB9-F961D1FD199E}"/>
              </a:ext>
            </a:extLst>
          </p:cNvPr>
          <p:cNvSpPr>
            <a:spLocks noGrp="1"/>
          </p:cNvSpPr>
          <p:nvPr>
            <p:ph type="body" sz="quarter" idx="16"/>
          </p:nvPr>
        </p:nvSpPr>
        <p:spPr>
          <a:xfrm>
            <a:off x="886172" y="3634013"/>
            <a:ext cx="2808000" cy="2232000"/>
          </a:xfrm>
          <a:custGeom>
            <a:avLst/>
            <a:gdLst>
              <a:gd name="connsiteX0" fmla="*/ 0 w 1586204"/>
              <a:gd name="connsiteY0" fmla="*/ 794968 h 1589936"/>
              <a:gd name="connsiteX1" fmla="*/ 793102 w 1586204"/>
              <a:gd name="connsiteY1" fmla="*/ 0 h 1589936"/>
              <a:gd name="connsiteX2" fmla="*/ 1586204 w 1586204"/>
              <a:gd name="connsiteY2" fmla="*/ 794968 h 1589936"/>
              <a:gd name="connsiteX3" fmla="*/ 793102 w 1586204"/>
              <a:gd name="connsiteY3" fmla="*/ 1589936 h 1589936"/>
              <a:gd name="connsiteX4" fmla="*/ 0 w 1586204"/>
              <a:gd name="connsiteY4" fmla="*/ 794968 h 1589936"/>
              <a:gd name="connsiteX0" fmla="*/ 0 w 1683259"/>
              <a:gd name="connsiteY0" fmla="*/ 794968 h 1590215"/>
              <a:gd name="connsiteX1" fmla="*/ 793102 w 1683259"/>
              <a:gd name="connsiteY1" fmla="*/ 0 h 1590215"/>
              <a:gd name="connsiteX2" fmla="*/ 1586204 w 1683259"/>
              <a:gd name="connsiteY2" fmla="*/ 794968 h 1590215"/>
              <a:gd name="connsiteX3" fmla="*/ 1582472 w 1683259"/>
              <a:gd name="connsiteY3" fmla="*/ 884542 h 1590215"/>
              <a:gd name="connsiteX4" fmla="*/ 793102 w 1683259"/>
              <a:gd name="connsiteY4" fmla="*/ 1589936 h 1590215"/>
              <a:gd name="connsiteX5" fmla="*/ 0 w 1683259"/>
              <a:gd name="connsiteY5" fmla="*/ 794968 h 1590215"/>
              <a:gd name="connsiteX0" fmla="*/ 0 w 1918375"/>
              <a:gd name="connsiteY0" fmla="*/ 794968 h 1590210"/>
              <a:gd name="connsiteX1" fmla="*/ 793102 w 1918375"/>
              <a:gd name="connsiteY1" fmla="*/ 0 h 1590210"/>
              <a:gd name="connsiteX2" fmla="*/ 1586204 w 1918375"/>
              <a:gd name="connsiteY2" fmla="*/ 794968 h 1590210"/>
              <a:gd name="connsiteX3" fmla="*/ 1918374 w 1918375"/>
              <a:gd name="connsiteY3" fmla="*/ 832290 h 1590210"/>
              <a:gd name="connsiteX4" fmla="*/ 1582472 w 1918375"/>
              <a:gd name="connsiteY4" fmla="*/ 884542 h 1590210"/>
              <a:gd name="connsiteX5" fmla="*/ 793102 w 1918375"/>
              <a:gd name="connsiteY5" fmla="*/ 1589936 h 1590210"/>
              <a:gd name="connsiteX6" fmla="*/ 0 w 1918375"/>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55454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48233"/>
              <a:gd name="connsiteY0" fmla="*/ 794968 h 1590210"/>
              <a:gd name="connsiteX1" fmla="*/ 793102 w 1948233"/>
              <a:gd name="connsiteY1" fmla="*/ 0 h 1590210"/>
              <a:gd name="connsiteX2" fmla="*/ 1586204 w 1948233"/>
              <a:gd name="connsiteY2" fmla="*/ 794968 h 1590210"/>
              <a:gd name="connsiteX3" fmla="*/ 1948232 w 1948233"/>
              <a:gd name="connsiteY3" fmla="*/ 947989 h 1590210"/>
              <a:gd name="connsiteX4" fmla="*/ 1582472 w 1948233"/>
              <a:gd name="connsiteY4" fmla="*/ 884542 h 1590210"/>
              <a:gd name="connsiteX5" fmla="*/ 793102 w 1948233"/>
              <a:gd name="connsiteY5" fmla="*/ 1589936 h 1590210"/>
              <a:gd name="connsiteX6" fmla="*/ 0 w 1948233"/>
              <a:gd name="connsiteY6" fmla="*/ 794968 h 1590210"/>
              <a:gd name="connsiteX0" fmla="*/ 0 w 1948233"/>
              <a:gd name="connsiteY0" fmla="*/ 794968 h 1590364"/>
              <a:gd name="connsiteX1" fmla="*/ 793102 w 1948233"/>
              <a:gd name="connsiteY1" fmla="*/ 0 h 1590364"/>
              <a:gd name="connsiteX2" fmla="*/ 1586204 w 1948233"/>
              <a:gd name="connsiteY2" fmla="*/ 794968 h 1590364"/>
              <a:gd name="connsiteX3" fmla="*/ 1948232 w 1948233"/>
              <a:gd name="connsiteY3" fmla="*/ 947989 h 1590364"/>
              <a:gd name="connsiteX4" fmla="*/ 1582472 w 1948233"/>
              <a:gd name="connsiteY4" fmla="*/ 884542 h 1590364"/>
              <a:gd name="connsiteX5" fmla="*/ 793102 w 1948233"/>
              <a:gd name="connsiteY5" fmla="*/ 1589936 h 1590364"/>
              <a:gd name="connsiteX6" fmla="*/ 0 w 1948233"/>
              <a:gd name="connsiteY6" fmla="*/ 794968 h 1590364"/>
              <a:gd name="connsiteX0" fmla="*/ 0 w 1948233"/>
              <a:gd name="connsiteY0" fmla="*/ 794968 h 1589964"/>
              <a:gd name="connsiteX1" fmla="*/ 793102 w 1948233"/>
              <a:gd name="connsiteY1" fmla="*/ 0 h 1589964"/>
              <a:gd name="connsiteX2" fmla="*/ 1586204 w 1948233"/>
              <a:gd name="connsiteY2" fmla="*/ 794968 h 1589964"/>
              <a:gd name="connsiteX3" fmla="*/ 1948232 w 1948233"/>
              <a:gd name="connsiteY3" fmla="*/ 947989 h 1589964"/>
              <a:gd name="connsiteX4" fmla="*/ 1582472 w 1948233"/>
              <a:gd name="connsiteY4" fmla="*/ 884542 h 1589964"/>
              <a:gd name="connsiteX5" fmla="*/ 793102 w 1948233"/>
              <a:gd name="connsiteY5" fmla="*/ 1589936 h 1589964"/>
              <a:gd name="connsiteX6" fmla="*/ 0 w 1948233"/>
              <a:gd name="connsiteY6" fmla="*/ 794968 h 1589964"/>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948232 w 1956577"/>
              <a:gd name="connsiteY3" fmla="*/ 947989 h 1589966"/>
              <a:gd name="connsiteX4" fmla="*/ 1731760 w 1956577"/>
              <a:gd name="connsiteY4" fmla="*/ 1093547 h 1589966"/>
              <a:gd name="connsiteX5" fmla="*/ 1582472 w 1956577"/>
              <a:gd name="connsiteY5" fmla="*/ 884542 h 1589966"/>
              <a:gd name="connsiteX6" fmla="*/ 793102 w 1956577"/>
              <a:gd name="connsiteY6" fmla="*/ 1589936 h 1589966"/>
              <a:gd name="connsiteX7" fmla="*/ 0 w 1956577"/>
              <a:gd name="connsiteY7"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35492 w 1956577"/>
              <a:gd name="connsiteY3" fmla="*/ 615820 h 1589966"/>
              <a:gd name="connsiteX4" fmla="*/ 1948232 w 1956577"/>
              <a:gd name="connsiteY4" fmla="*/ 947989 h 1589966"/>
              <a:gd name="connsiteX5" fmla="*/ 1731760 w 1956577"/>
              <a:gd name="connsiteY5" fmla="*/ 1093547 h 1589966"/>
              <a:gd name="connsiteX6" fmla="*/ 1582472 w 1956577"/>
              <a:gd name="connsiteY6" fmla="*/ 884542 h 1589966"/>
              <a:gd name="connsiteX7" fmla="*/ 793102 w 1956577"/>
              <a:gd name="connsiteY7" fmla="*/ 1589936 h 1589966"/>
              <a:gd name="connsiteX8" fmla="*/ 0 w 1956577"/>
              <a:gd name="connsiteY8"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675776 w 1956577"/>
              <a:gd name="connsiteY3" fmla="*/ 671804 h 1589966"/>
              <a:gd name="connsiteX4" fmla="*/ 1735492 w 1956577"/>
              <a:gd name="connsiteY4" fmla="*/ 615820 h 1589966"/>
              <a:gd name="connsiteX5" fmla="*/ 1948232 w 1956577"/>
              <a:gd name="connsiteY5" fmla="*/ 947989 h 1589966"/>
              <a:gd name="connsiteX6" fmla="*/ 1731760 w 1956577"/>
              <a:gd name="connsiteY6" fmla="*/ 1093547 h 1589966"/>
              <a:gd name="connsiteX7" fmla="*/ 1582472 w 1956577"/>
              <a:gd name="connsiteY7" fmla="*/ 884542 h 1589966"/>
              <a:gd name="connsiteX8" fmla="*/ 793102 w 1956577"/>
              <a:gd name="connsiteY8" fmla="*/ 1589936 h 1589966"/>
              <a:gd name="connsiteX9" fmla="*/ 0 w 1956577"/>
              <a:gd name="connsiteY9"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97 h 1589995"/>
              <a:gd name="connsiteX1" fmla="*/ 793102 w 1956577"/>
              <a:gd name="connsiteY1" fmla="*/ 29 h 1589995"/>
              <a:gd name="connsiteX2" fmla="*/ 1586204 w 1956577"/>
              <a:gd name="connsiteY2" fmla="*/ 772604 h 1589995"/>
              <a:gd name="connsiteX3" fmla="*/ 1769082 w 1956577"/>
              <a:gd name="connsiteY3" fmla="*/ 768871 h 1589995"/>
              <a:gd name="connsiteX4" fmla="*/ 1675776 w 1956577"/>
              <a:gd name="connsiteY4" fmla="*/ 671833 h 1589995"/>
              <a:gd name="connsiteX5" fmla="*/ 1735492 w 1956577"/>
              <a:gd name="connsiteY5" fmla="*/ 615849 h 1589995"/>
              <a:gd name="connsiteX6" fmla="*/ 1948232 w 1956577"/>
              <a:gd name="connsiteY6" fmla="*/ 948018 h 1589995"/>
              <a:gd name="connsiteX7" fmla="*/ 1731760 w 1956577"/>
              <a:gd name="connsiteY7" fmla="*/ 1093576 h 1589995"/>
              <a:gd name="connsiteX8" fmla="*/ 1582472 w 1956577"/>
              <a:gd name="connsiteY8" fmla="*/ 884571 h 1589995"/>
              <a:gd name="connsiteX9" fmla="*/ 793102 w 1956577"/>
              <a:gd name="connsiteY9" fmla="*/ 1589965 h 1589995"/>
              <a:gd name="connsiteX10" fmla="*/ 0 w 1956577"/>
              <a:gd name="connsiteY10" fmla="*/ 794997 h 1589995"/>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1708 w 1956577"/>
              <a:gd name="connsiteY3" fmla="*/ 766497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4978 h 1589976"/>
              <a:gd name="connsiteX1" fmla="*/ 793102 w 1956577"/>
              <a:gd name="connsiteY1" fmla="*/ 10 h 1589976"/>
              <a:gd name="connsiteX2" fmla="*/ 1596037 w 1956577"/>
              <a:gd name="connsiteY2" fmla="*/ 782417 h 1589976"/>
              <a:gd name="connsiteX3" fmla="*/ 1761708 w 1956577"/>
              <a:gd name="connsiteY3" fmla="*/ 76639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35933"/>
              <a:gd name="connsiteY0" fmla="*/ 794978 h 1589976"/>
              <a:gd name="connsiteX1" fmla="*/ 793102 w 1935933"/>
              <a:gd name="connsiteY1" fmla="*/ 10 h 1589976"/>
              <a:gd name="connsiteX2" fmla="*/ 1596037 w 1935933"/>
              <a:gd name="connsiteY2" fmla="*/ 782417 h 1589976"/>
              <a:gd name="connsiteX3" fmla="*/ 1759250 w 1935933"/>
              <a:gd name="connsiteY3" fmla="*/ 781141 h 1589976"/>
              <a:gd name="connsiteX4" fmla="*/ 1666175 w 1935933"/>
              <a:gd name="connsiteY4" fmla="*/ 674426 h 1589976"/>
              <a:gd name="connsiteX5" fmla="*/ 1735492 w 1935933"/>
              <a:gd name="connsiteY5" fmla="*/ 615830 h 1589976"/>
              <a:gd name="connsiteX6" fmla="*/ 1926801 w 1935933"/>
              <a:gd name="connsiteY6" fmla="*/ 831317 h 1589976"/>
              <a:gd name="connsiteX7" fmla="*/ 1731760 w 1935933"/>
              <a:gd name="connsiteY7" fmla="*/ 1093557 h 1589976"/>
              <a:gd name="connsiteX8" fmla="*/ 1582472 w 1935933"/>
              <a:gd name="connsiteY8" fmla="*/ 884552 h 1589976"/>
              <a:gd name="connsiteX9" fmla="*/ 793102 w 1935933"/>
              <a:gd name="connsiteY9" fmla="*/ 1589946 h 1589976"/>
              <a:gd name="connsiteX10" fmla="*/ 0 w 1935933"/>
              <a:gd name="connsiteY10" fmla="*/ 794978 h 1589976"/>
              <a:gd name="connsiteX0" fmla="*/ 0 w 1929209"/>
              <a:gd name="connsiteY0" fmla="*/ 794978 h 1589976"/>
              <a:gd name="connsiteX1" fmla="*/ 793102 w 1929209"/>
              <a:gd name="connsiteY1" fmla="*/ 10 h 1589976"/>
              <a:gd name="connsiteX2" fmla="*/ 1596037 w 1929209"/>
              <a:gd name="connsiteY2" fmla="*/ 782417 h 1589976"/>
              <a:gd name="connsiteX3" fmla="*/ 1759250 w 1929209"/>
              <a:gd name="connsiteY3" fmla="*/ 781141 h 1589976"/>
              <a:gd name="connsiteX4" fmla="*/ 1666175 w 1929209"/>
              <a:gd name="connsiteY4" fmla="*/ 674426 h 1589976"/>
              <a:gd name="connsiteX5" fmla="*/ 1735492 w 1929209"/>
              <a:gd name="connsiteY5" fmla="*/ 615830 h 1589976"/>
              <a:gd name="connsiteX6" fmla="*/ 1926801 w 1929209"/>
              <a:gd name="connsiteY6" fmla="*/ 831317 h 1589976"/>
              <a:gd name="connsiteX7" fmla="*/ 1731760 w 1929209"/>
              <a:gd name="connsiteY7" fmla="*/ 1093557 h 1589976"/>
              <a:gd name="connsiteX8" fmla="*/ 1582472 w 1929209"/>
              <a:gd name="connsiteY8" fmla="*/ 884552 h 1589976"/>
              <a:gd name="connsiteX9" fmla="*/ 793102 w 1929209"/>
              <a:gd name="connsiteY9" fmla="*/ 1589946 h 1589976"/>
              <a:gd name="connsiteX10" fmla="*/ 0 w 1929209"/>
              <a:gd name="connsiteY10" fmla="*/ 794978 h 1589976"/>
              <a:gd name="connsiteX0" fmla="*/ 0 w 1926801"/>
              <a:gd name="connsiteY0" fmla="*/ 794978 h 1589976"/>
              <a:gd name="connsiteX1" fmla="*/ 793102 w 1926801"/>
              <a:gd name="connsiteY1" fmla="*/ 10 h 1589976"/>
              <a:gd name="connsiteX2" fmla="*/ 1596037 w 1926801"/>
              <a:gd name="connsiteY2" fmla="*/ 782417 h 1589976"/>
              <a:gd name="connsiteX3" fmla="*/ 1759250 w 1926801"/>
              <a:gd name="connsiteY3" fmla="*/ 781141 h 1589976"/>
              <a:gd name="connsiteX4" fmla="*/ 1666175 w 1926801"/>
              <a:gd name="connsiteY4" fmla="*/ 674426 h 1589976"/>
              <a:gd name="connsiteX5" fmla="*/ 1735492 w 1926801"/>
              <a:gd name="connsiteY5" fmla="*/ 615830 h 1589976"/>
              <a:gd name="connsiteX6" fmla="*/ 1926801 w 1926801"/>
              <a:gd name="connsiteY6" fmla="*/ 831317 h 1589976"/>
              <a:gd name="connsiteX7" fmla="*/ 1731760 w 1926801"/>
              <a:gd name="connsiteY7" fmla="*/ 1093557 h 1589976"/>
              <a:gd name="connsiteX8" fmla="*/ 1582472 w 1926801"/>
              <a:gd name="connsiteY8" fmla="*/ 884552 h 1589976"/>
              <a:gd name="connsiteX9" fmla="*/ 793102 w 1926801"/>
              <a:gd name="connsiteY9" fmla="*/ 1589946 h 1589976"/>
              <a:gd name="connsiteX10" fmla="*/ 0 w 1926801"/>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90265"/>
              <a:gd name="connsiteX1" fmla="*/ 793102 w 1938707"/>
              <a:gd name="connsiteY1" fmla="*/ 10 h 1590265"/>
              <a:gd name="connsiteX2" fmla="*/ 1596037 w 1938707"/>
              <a:gd name="connsiteY2" fmla="*/ 782417 h 1590265"/>
              <a:gd name="connsiteX3" fmla="*/ 1759250 w 1938707"/>
              <a:gd name="connsiteY3" fmla="*/ 781141 h 1590265"/>
              <a:gd name="connsiteX4" fmla="*/ 1666175 w 1938707"/>
              <a:gd name="connsiteY4" fmla="*/ 674426 h 1590265"/>
              <a:gd name="connsiteX5" fmla="*/ 1735492 w 1938707"/>
              <a:gd name="connsiteY5" fmla="*/ 615830 h 1590265"/>
              <a:gd name="connsiteX6" fmla="*/ 1938707 w 1938707"/>
              <a:gd name="connsiteY6" fmla="*/ 828936 h 1590265"/>
              <a:gd name="connsiteX7" fmla="*/ 1726998 w 1938707"/>
              <a:gd name="connsiteY7" fmla="*/ 1029263 h 1590265"/>
              <a:gd name="connsiteX8" fmla="*/ 1669070 w 1938707"/>
              <a:gd name="connsiteY8" fmla="*/ 970636 h 1590265"/>
              <a:gd name="connsiteX9" fmla="*/ 1764320 w 1938707"/>
              <a:gd name="connsiteY9" fmla="*/ 870624 h 1590265"/>
              <a:gd name="connsiteX10" fmla="*/ 1596760 w 1938707"/>
              <a:gd name="connsiteY10" fmla="*/ 870265 h 1590265"/>
              <a:gd name="connsiteX11" fmla="*/ 793102 w 1938707"/>
              <a:gd name="connsiteY11" fmla="*/ 1589946 h 1590265"/>
              <a:gd name="connsiteX12" fmla="*/ 0 w 1938707"/>
              <a:gd name="connsiteY12" fmla="*/ 794978 h 1590265"/>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28348 w 1938707"/>
              <a:gd name="connsiteY5" fmla="*/ 613449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8707" h="1589971">
                <a:moveTo>
                  <a:pt x="0" y="794978"/>
                </a:moveTo>
                <a:cubicBezTo>
                  <a:pt x="0" y="355929"/>
                  <a:pt x="370577" y="2103"/>
                  <a:pt x="793102" y="10"/>
                </a:cubicBezTo>
                <a:cubicBezTo>
                  <a:pt x="1215627" y="-2083"/>
                  <a:pt x="1597592" y="348233"/>
                  <a:pt x="1596037" y="782417"/>
                </a:cubicBezTo>
                <a:cubicBezTo>
                  <a:pt x="1706448" y="783661"/>
                  <a:pt x="1692702" y="779547"/>
                  <a:pt x="1759250" y="781141"/>
                </a:cubicBezTo>
                <a:cubicBezTo>
                  <a:pt x="1693063" y="711452"/>
                  <a:pt x="1713921" y="732833"/>
                  <a:pt x="1663640" y="677043"/>
                </a:cubicBezTo>
                <a:cubicBezTo>
                  <a:pt x="1697090" y="642164"/>
                  <a:pt x="1689828" y="647816"/>
                  <a:pt x="1728348" y="613449"/>
                </a:cubicBezTo>
                <a:cubicBezTo>
                  <a:pt x="1783691" y="671260"/>
                  <a:pt x="1839765" y="730946"/>
                  <a:pt x="1938707" y="828936"/>
                </a:cubicBezTo>
                <a:cubicBezTo>
                  <a:pt x="1855227" y="906701"/>
                  <a:pt x="1804627" y="970781"/>
                  <a:pt x="1736523" y="1034026"/>
                </a:cubicBezTo>
                <a:cubicBezTo>
                  <a:pt x="1700712" y="1000890"/>
                  <a:pt x="1703300" y="1005219"/>
                  <a:pt x="1669070" y="970636"/>
                </a:cubicBezTo>
                <a:cubicBezTo>
                  <a:pt x="1715772" y="924911"/>
                  <a:pt x="1723985" y="915928"/>
                  <a:pt x="1764320" y="870624"/>
                </a:cubicBezTo>
                <a:cubicBezTo>
                  <a:pt x="1680830" y="868183"/>
                  <a:pt x="1689572" y="871822"/>
                  <a:pt x="1594378" y="872647"/>
                </a:cubicBezTo>
                <a:cubicBezTo>
                  <a:pt x="1559855" y="1245250"/>
                  <a:pt x="1215351" y="1586416"/>
                  <a:pt x="793102" y="1589946"/>
                </a:cubicBezTo>
                <a:cubicBezTo>
                  <a:pt x="370853" y="1593476"/>
                  <a:pt x="0" y="1234027"/>
                  <a:pt x="0" y="794978"/>
                </a:cubicBezTo>
                <a:close/>
              </a:path>
            </a:pathLst>
          </a:custGeom>
          <a:solidFill>
            <a:schemeClr val="tx2"/>
          </a:solidFill>
          <a:ln>
            <a:noFill/>
          </a:ln>
        </p:spPr>
        <p:txBody>
          <a:bodyPr lIns="0" tIns="0" rIns="288000" anchor="ctr"/>
          <a:lstStyle>
            <a:lvl1pPr marL="360000" algn="l">
              <a:defRPr sz="1600" b="1" spc="-20" baseline="0">
                <a:solidFill>
                  <a:schemeClr val="bg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p:txBody>
      </p:sp>
      <p:sp>
        <p:nvSpPr>
          <p:cNvPr id="21" name="Text Placeholder 3">
            <a:extLst>
              <a:ext uri="{FF2B5EF4-FFF2-40B4-BE49-F238E27FC236}">
                <a16:creationId xmlns:a16="http://schemas.microsoft.com/office/drawing/2014/main" id="{EA41002F-42F2-4CBE-8A6D-0FED6772F965}"/>
              </a:ext>
            </a:extLst>
          </p:cNvPr>
          <p:cNvSpPr>
            <a:spLocks noGrp="1"/>
          </p:cNvSpPr>
          <p:nvPr>
            <p:ph type="body" sz="quarter" idx="17"/>
          </p:nvPr>
        </p:nvSpPr>
        <p:spPr>
          <a:xfrm>
            <a:off x="4008555" y="3812454"/>
            <a:ext cx="1944000" cy="1944000"/>
          </a:xfrm>
          <a:prstGeom prst="ellipse">
            <a:avLst/>
          </a:prstGeom>
          <a:ln w="244475">
            <a:solidFill>
              <a:schemeClr val="accent1"/>
            </a:solidFill>
          </a:ln>
        </p:spPr>
        <p:txBody>
          <a:bodyPr lIns="0" tIns="0" rIns="0" anchor="ctr"/>
          <a:lstStyle>
            <a:lvl1pPr algn="ctr">
              <a:defRPr sz="16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p:txBody>
      </p:sp>
      <p:sp>
        <p:nvSpPr>
          <p:cNvPr id="22" name="Text Placeholder 3">
            <a:extLst>
              <a:ext uri="{FF2B5EF4-FFF2-40B4-BE49-F238E27FC236}">
                <a16:creationId xmlns:a16="http://schemas.microsoft.com/office/drawing/2014/main" id="{FAC84F53-B66E-46C2-9558-384F5986A47D}"/>
              </a:ext>
            </a:extLst>
          </p:cNvPr>
          <p:cNvSpPr>
            <a:spLocks noGrp="1"/>
          </p:cNvSpPr>
          <p:nvPr>
            <p:ph type="body" sz="quarter" idx="18"/>
          </p:nvPr>
        </p:nvSpPr>
        <p:spPr>
          <a:xfrm>
            <a:off x="6527045" y="3812454"/>
            <a:ext cx="1944000" cy="1944000"/>
          </a:xfrm>
          <a:prstGeom prst="ellipse">
            <a:avLst/>
          </a:prstGeom>
          <a:ln w="244475">
            <a:solidFill>
              <a:schemeClr val="accent2"/>
            </a:solidFill>
          </a:ln>
        </p:spPr>
        <p:txBody>
          <a:bodyPr lIns="0" tIns="0" rIns="0" anchor="ctr"/>
          <a:lstStyle>
            <a:lvl1pPr algn="ctr">
              <a:defRPr sz="16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p:txBody>
      </p:sp>
      <p:sp>
        <p:nvSpPr>
          <p:cNvPr id="23" name="Text Placeholder 3">
            <a:extLst>
              <a:ext uri="{FF2B5EF4-FFF2-40B4-BE49-F238E27FC236}">
                <a16:creationId xmlns:a16="http://schemas.microsoft.com/office/drawing/2014/main" id="{32C24EEA-FB29-4CF6-BCCE-178372DAA768}"/>
              </a:ext>
            </a:extLst>
          </p:cNvPr>
          <p:cNvSpPr>
            <a:spLocks noGrp="1"/>
          </p:cNvSpPr>
          <p:nvPr>
            <p:ph type="body" sz="quarter" idx="19"/>
          </p:nvPr>
        </p:nvSpPr>
        <p:spPr>
          <a:xfrm>
            <a:off x="9045536" y="3812454"/>
            <a:ext cx="1944000" cy="1944000"/>
          </a:xfrm>
          <a:prstGeom prst="ellipse">
            <a:avLst/>
          </a:prstGeom>
          <a:ln w="244475">
            <a:solidFill>
              <a:schemeClr val="accent3"/>
            </a:solidFill>
          </a:ln>
        </p:spPr>
        <p:txBody>
          <a:bodyPr lIns="0" tIns="0" rIns="0" anchor="ctr"/>
          <a:lstStyle>
            <a:lvl1pPr algn="ctr">
              <a:defRPr sz="16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p:txBody>
      </p:sp>
      <p:pic>
        <p:nvPicPr>
          <p:cNvPr id="18" name="Picture 17">
            <a:extLst>
              <a:ext uri="{FF2B5EF4-FFF2-40B4-BE49-F238E27FC236}">
                <a16:creationId xmlns:a16="http://schemas.microsoft.com/office/drawing/2014/main" id="{4F6BB18B-FA95-4BB1-A7FA-F5DFE67EAA2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25" name="Text Placeholder 14">
            <a:extLst>
              <a:ext uri="{FF2B5EF4-FFF2-40B4-BE49-F238E27FC236}">
                <a16:creationId xmlns:a16="http://schemas.microsoft.com/office/drawing/2014/main" id="{E7BA9330-4851-41B2-9775-13805FDBE523}"/>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1934724345"/>
      </p:ext>
    </p:extLst>
  </p:cSld>
  <p:clrMapOvr>
    <a:masterClrMapping/>
  </p:clrMapOvr>
  <p:extLst>
    <p:ext uri="{DCECCB84-F9BA-43D5-87BE-67443E8EF086}">
      <p15:sldGuideLst xmlns:p15="http://schemas.microsoft.com/office/powerpoint/2012/main">
        <p15:guide id="1" orient="horz" pos="2478">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2 Image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5565600" y="1332000"/>
            <a:ext cx="6051600" cy="2268000"/>
          </a:xfrm>
        </p:spPr>
        <p:txBody>
          <a:bodyPr anchor="ctr"/>
          <a:lstStyle>
            <a:lvl1pPr algn="ctr">
              <a:defRPr/>
            </a:lvl1pPr>
          </a:lstStyle>
          <a:p>
            <a:r>
              <a:rPr lang="en-US"/>
              <a:t>Click icon to add picture</a:t>
            </a:r>
            <a:endParaRPr lang="en-GB"/>
          </a:p>
        </p:txBody>
      </p:sp>
      <p:sp>
        <p:nvSpPr>
          <p:cNvPr id="19" name="Picture Placeholder 4">
            <a:extLst>
              <a:ext uri="{FF2B5EF4-FFF2-40B4-BE49-F238E27FC236}">
                <a16:creationId xmlns:a16="http://schemas.microsoft.com/office/drawing/2014/main" id="{644C9BB5-79AA-4D4A-B83E-21584F267D7F}"/>
              </a:ext>
            </a:extLst>
          </p:cNvPr>
          <p:cNvSpPr>
            <a:spLocks noGrp="1"/>
          </p:cNvSpPr>
          <p:nvPr>
            <p:ph type="pic" sz="quarter" idx="16"/>
          </p:nvPr>
        </p:nvSpPr>
        <p:spPr>
          <a:xfrm>
            <a:off x="5565600" y="3836671"/>
            <a:ext cx="6051600" cy="2268000"/>
          </a:xfrm>
        </p:spPr>
        <p:txBody>
          <a:bodyPr anchor="ctr"/>
          <a:lstStyle>
            <a:lvl1pPr algn="ctr">
              <a:defRPr/>
            </a:lvl1pPr>
          </a:lstStyle>
          <a:p>
            <a:r>
              <a:rPr lang="en-US"/>
              <a:t>Click icon to add picture</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2" y="1332000"/>
            <a:ext cx="4428000" cy="4676347"/>
          </a:xfrm>
        </p:spPr>
        <p:txBody>
          <a:bodyPr/>
          <a:lstStyle>
            <a:lvl1pPr>
              <a:spcAft>
                <a:spcPts val="1200"/>
              </a:spcAft>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81A4472B-9B1B-4B14-BDC0-88DFF3D9386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4" name="Text Placeholder 14">
            <a:extLst>
              <a:ext uri="{FF2B5EF4-FFF2-40B4-BE49-F238E27FC236}">
                <a16:creationId xmlns:a16="http://schemas.microsoft.com/office/drawing/2014/main" id="{27F9E6FE-392B-4E0B-AAED-3E7C68D4D248}"/>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40472483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5566611" y="1332000"/>
            <a:ext cx="6049657" cy="4756810"/>
          </a:xfrm>
        </p:spPr>
        <p:txBody>
          <a:bodyPr anchor="ctr"/>
          <a:lstStyle>
            <a:lvl1pPr algn="ctr">
              <a:defRPr/>
            </a:lvl1pPr>
          </a:lstStyle>
          <a:p>
            <a:r>
              <a:rPr lang="en-US"/>
              <a:t>Click icon to add picture</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332000"/>
            <a:ext cx="3924000" cy="4737028"/>
          </a:xfrm>
        </p:spPr>
        <p:txBody>
          <a:bodyPr/>
          <a:lstStyle>
            <a:lvl1pPr>
              <a:lnSpc>
                <a:spcPts val="2300"/>
              </a:lnSpc>
              <a:defRPr sz="2100"/>
            </a:lvl1pPr>
            <a:lvl2pPr>
              <a:lnSpc>
                <a:spcPts val="2300"/>
              </a:lnSpc>
              <a:defRPr sz="2100"/>
            </a:lvl2pPr>
            <a:lvl3pPr>
              <a:lnSpc>
                <a:spcPts val="2300"/>
              </a:lnSpc>
              <a:defRPr sz="2100"/>
            </a:lvl3pPr>
            <a:lvl4pPr>
              <a:lnSpc>
                <a:spcPts val="2300"/>
              </a:lnSpc>
              <a:defRPr sz="2100"/>
            </a:lvl4pPr>
            <a:lvl5pPr>
              <a:lnSpc>
                <a:spcPts val="2300"/>
              </a:lnSpc>
              <a:defRPr sz="2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716820C3-DB5B-44B4-8970-4D1DD69C316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3" name="Text Placeholder 14">
            <a:extLst>
              <a:ext uri="{FF2B5EF4-FFF2-40B4-BE49-F238E27FC236}">
                <a16:creationId xmlns:a16="http://schemas.microsoft.com/office/drawing/2014/main" id="{B3D93E43-05FF-484B-BEF0-F92C48C1919F}"/>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2108175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hart 1">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06C182CF-2307-477B-88F5-3F62ABC26449}"/>
              </a:ext>
            </a:extLst>
          </p:cNvPr>
          <p:cNvSpPr>
            <a:spLocks noGrp="1"/>
          </p:cNvSpPr>
          <p:nvPr>
            <p:ph type="chart" sz="quarter" idx="16"/>
          </p:nvPr>
        </p:nvSpPr>
        <p:spPr>
          <a:xfrm>
            <a:off x="575735" y="2743200"/>
            <a:ext cx="11052739" cy="3561588"/>
          </a:xfrm>
        </p:spPr>
        <p:txBody>
          <a:bodyPr anchor="ctr"/>
          <a:lstStyle>
            <a:lvl1pPr algn="ctr">
              <a:defRPr/>
            </a:lvl1pPr>
          </a:lstStyle>
          <a:p>
            <a:r>
              <a:rPr lang="en-US"/>
              <a:t>Click icon to add chart</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332000"/>
            <a:ext cx="4644000" cy="2024154"/>
          </a:xfrm>
        </p:spPr>
        <p:txBody>
          <a:bodyPr/>
          <a:lstStyle>
            <a:lvl1pPr>
              <a:lnSpc>
                <a:spcPts val="1700"/>
              </a:lnSpc>
              <a:spcAft>
                <a:spcPts val="600"/>
              </a:spcAft>
              <a:defRPr sz="1500"/>
            </a:lvl1pPr>
            <a:lvl2pPr>
              <a:lnSpc>
                <a:spcPts val="1700"/>
              </a:lnSpc>
              <a:spcAft>
                <a:spcPts val="600"/>
              </a:spcAft>
              <a:defRPr sz="1500"/>
            </a:lvl2pPr>
            <a:lvl3pPr>
              <a:lnSpc>
                <a:spcPts val="1700"/>
              </a:lnSpc>
              <a:spcAft>
                <a:spcPts val="600"/>
              </a:spcAft>
              <a:defRPr sz="1500"/>
            </a:lvl3pPr>
            <a:lvl4pPr>
              <a:lnSpc>
                <a:spcPts val="1700"/>
              </a:lnSpc>
              <a:spcAft>
                <a:spcPts val="600"/>
              </a:spcAft>
              <a:defRPr sz="1500"/>
            </a:lvl4pPr>
            <a:lvl5pPr>
              <a:lnSpc>
                <a:spcPts val="1700"/>
              </a:lnSpc>
              <a:spcAft>
                <a:spcPts val="600"/>
              </a:spcAft>
              <a:defRPr sz="1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634C02C8-4F34-4032-8EA3-A4FA214C769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3" name="Text Placeholder 14">
            <a:extLst>
              <a:ext uri="{FF2B5EF4-FFF2-40B4-BE49-F238E27FC236}">
                <a16:creationId xmlns:a16="http://schemas.microsoft.com/office/drawing/2014/main" id="{C1162830-4084-4703-B30A-48927C707657}"/>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3093547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hart 2">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06C182CF-2307-477B-88F5-3F62ABC26449}"/>
              </a:ext>
            </a:extLst>
          </p:cNvPr>
          <p:cNvSpPr>
            <a:spLocks noGrp="1"/>
          </p:cNvSpPr>
          <p:nvPr>
            <p:ph type="chart" sz="quarter" idx="16"/>
          </p:nvPr>
        </p:nvSpPr>
        <p:spPr>
          <a:xfrm>
            <a:off x="3709481" y="1332000"/>
            <a:ext cx="7918992" cy="4807245"/>
          </a:xfrm>
        </p:spPr>
        <p:txBody>
          <a:bodyPr anchor="ctr"/>
          <a:lstStyle>
            <a:lvl1pPr algn="ctr">
              <a:defRPr/>
            </a:lvl1pPr>
          </a:lstStyle>
          <a:p>
            <a:r>
              <a:rPr lang="en-US"/>
              <a:t>Click icon to add chart</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332000"/>
            <a:ext cx="4464000" cy="2024154"/>
          </a:xfrm>
        </p:spPr>
        <p:txBody>
          <a:bodyPr/>
          <a:lstStyle>
            <a:lvl1pPr>
              <a:lnSpc>
                <a:spcPts val="1700"/>
              </a:lnSpc>
              <a:spcBef>
                <a:spcPts val="600"/>
              </a:spcBef>
              <a:spcAft>
                <a:spcPts val="0"/>
              </a:spcAft>
              <a:defRPr sz="1500"/>
            </a:lvl1pPr>
            <a:lvl2pPr>
              <a:lnSpc>
                <a:spcPts val="1700"/>
              </a:lnSpc>
              <a:spcAft>
                <a:spcPts val="600"/>
              </a:spcAft>
              <a:defRPr sz="1500"/>
            </a:lvl2pPr>
            <a:lvl3pPr>
              <a:lnSpc>
                <a:spcPts val="1700"/>
              </a:lnSpc>
              <a:spcAft>
                <a:spcPts val="600"/>
              </a:spcAft>
              <a:defRPr sz="1500"/>
            </a:lvl3pPr>
            <a:lvl4pPr>
              <a:lnSpc>
                <a:spcPts val="1700"/>
              </a:lnSpc>
              <a:spcAft>
                <a:spcPts val="600"/>
              </a:spcAft>
              <a:defRPr sz="1500"/>
            </a:lvl4pPr>
            <a:lvl5pPr>
              <a:lnSpc>
                <a:spcPts val="1700"/>
              </a:lnSpc>
              <a:spcAft>
                <a:spcPts val="600"/>
              </a:spcAft>
              <a:defRPr sz="1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85FE6740-5475-4C95-83B3-B418FB2780C1}"/>
              </a:ext>
            </a:extLst>
          </p:cNvPr>
          <p:cNvSpPr>
            <a:spLocks noGrp="1"/>
          </p:cNvSpPr>
          <p:nvPr>
            <p:ph idx="17"/>
          </p:nvPr>
        </p:nvSpPr>
        <p:spPr>
          <a:xfrm>
            <a:off x="575731" y="4304051"/>
            <a:ext cx="2520000" cy="1430160"/>
          </a:xfrm>
        </p:spPr>
        <p:txBody>
          <a:bodyPr/>
          <a:lstStyle>
            <a:lvl1pPr>
              <a:lnSpc>
                <a:spcPts val="1700"/>
              </a:lnSpc>
              <a:spcBef>
                <a:spcPts val="600"/>
              </a:spcBef>
              <a:spcAft>
                <a:spcPts val="0"/>
              </a:spcAft>
              <a:defRPr sz="1400"/>
            </a:lvl1pPr>
            <a:lvl2pPr>
              <a:lnSpc>
                <a:spcPts val="1700"/>
              </a:lnSpc>
              <a:spcAft>
                <a:spcPts val="600"/>
              </a:spcAft>
              <a:defRPr sz="1400"/>
            </a:lvl2pPr>
            <a:lvl3pPr>
              <a:lnSpc>
                <a:spcPts val="1700"/>
              </a:lnSpc>
              <a:spcAft>
                <a:spcPts val="600"/>
              </a:spcAft>
              <a:defRPr sz="1400"/>
            </a:lvl3pPr>
            <a:lvl4pPr>
              <a:lnSpc>
                <a:spcPts val="1700"/>
              </a:lnSpc>
              <a:spcAft>
                <a:spcPts val="600"/>
              </a:spcAft>
              <a:defRPr sz="1400"/>
            </a:lvl4pPr>
            <a:lvl5pPr>
              <a:lnSpc>
                <a:spcPts val="1700"/>
              </a:lnSpc>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5845804F-A5A8-4BF2-8616-E992A0855E6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4" name="Text Placeholder 14">
            <a:extLst>
              <a:ext uri="{FF2B5EF4-FFF2-40B4-BE49-F238E27FC236}">
                <a16:creationId xmlns:a16="http://schemas.microsoft.com/office/drawing/2014/main" id="{C0367698-BE70-476C-89F4-6FB04DAB816F}"/>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1866494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ontent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6108701" y="1255396"/>
            <a:ext cx="5507567" cy="4950644"/>
          </a:xfrm>
        </p:spPr>
        <p:txBody>
          <a:bodyPr anchor="ctr"/>
          <a:lstStyle>
            <a:lvl1pPr algn="ctr">
              <a:defRPr/>
            </a:lvl1pPr>
          </a:lstStyle>
          <a:p>
            <a:r>
              <a:rPr lang="en-US"/>
              <a:t>Click icon to add picture</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221015"/>
            <a:ext cx="5136000" cy="4930056"/>
          </a:xfrm>
        </p:spPr>
        <p:txBody>
          <a:bodyPr/>
          <a:lstStyle>
            <a:lvl1pPr>
              <a:lnSpc>
                <a:spcPct val="100000"/>
              </a:lnSpc>
              <a:spcAft>
                <a:spcPts val="1000"/>
              </a:spcAft>
              <a:defRPr sz="1900"/>
            </a:lvl1pPr>
            <a:lvl2pPr>
              <a:lnSpc>
                <a:spcPct val="100000"/>
              </a:lnSpc>
              <a:spcAft>
                <a:spcPts val="1000"/>
              </a:spcAft>
              <a:defRPr sz="1900"/>
            </a:lvl2pPr>
            <a:lvl3pPr>
              <a:lnSpc>
                <a:spcPct val="100000"/>
              </a:lnSpc>
              <a:spcAft>
                <a:spcPts val="1000"/>
              </a:spcAft>
              <a:defRPr sz="1900"/>
            </a:lvl3pPr>
            <a:lvl4pPr>
              <a:lnSpc>
                <a:spcPct val="100000"/>
              </a:lnSpc>
              <a:spcAft>
                <a:spcPts val="1000"/>
              </a:spcAft>
              <a:defRPr sz="1900"/>
            </a:lvl4pPr>
            <a:lvl5pPr>
              <a:lnSpc>
                <a:spcPct val="100000"/>
              </a:lnSpc>
              <a:spcAft>
                <a:spcPts val="1000"/>
              </a:spcAft>
              <a:defRPr sz="1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E13DF0F-5873-49AF-9208-39854D61C90D}"/>
              </a:ext>
            </a:extLst>
          </p:cNvPr>
          <p:cNvCxnSpPr/>
          <p:nvPr userDrawn="1"/>
        </p:nvCxnSpPr>
        <p:spPr>
          <a:xfrm>
            <a:off x="575734" y="1062181"/>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CA0AD0A5-224F-4C9B-9A27-D9C0E5E71A9E}"/>
              </a:ext>
            </a:extLst>
          </p:cNvPr>
          <p:cNvSpPr>
            <a:spLocks noGrp="1"/>
          </p:cNvSpPr>
          <p:nvPr>
            <p:ph type="body" sz="quarter" idx="16"/>
          </p:nvPr>
        </p:nvSpPr>
        <p:spPr>
          <a:xfrm>
            <a:off x="575197" y="313200"/>
            <a:ext cx="11041069" cy="684000"/>
          </a:xfrm>
        </p:spPr>
        <p:txBody>
          <a:bodyPr/>
          <a:lstStyle>
            <a:lvl1pPr marL="0" indent="0">
              <a:lnSpc>
                <a:spcPct val="100000"/>
              </a:lnSpc>
              <a:spcAft>
                <a:spcPts val="0"/>
              </a:spcAft>
              <a:buFont typeface="Aptos" panose="020B0604020202020204" pitchFamily="34" charset="0"/>
              <a:buNone/>
              <a:defRPr sz="2200" b="1"/>
            </a:lvl1pPr>
            <a:lvl2pPr marL="0" indent="0">
              <a:lnSpc>
                <a:spcPct val="100000"/>
              </a:lnSpc>
              <a:spcAft>
                <a:spcPts val="0"/>
              </a:spcAft>
              <a:buNone/>
              <a:defRPr sz="2200" b="1">
                <a:solidFill>
                  <a:schemeClr val="accent3"/>
                </a:solidFill>
              </a:defRPr>
            </a:lvl2pPr>
            <a:lvl3pPr marL="0" indent="0">
              <a:lnSpc>
                <a:spcPts val="2500"/>
              </a:lnSpc>
              <a:spcAft>
                <a:spcPts val="0"/>
              </a:spcAft>
              <a:buNone/>
              <a:defRPr sz="2200" b="1"/>
            </a:lvl3pPr>
            <a:lvl4pPr marL="0" indent="0">
              <a:lnSpc>
                <a:spcPts val="2500"/>
              </a:lnSpc>
              <a:spcAft>
                <a:spcPts val="0"/>
              </a:spcAft>
              <a:buNone/>
              <a:defRPr sz="2200" b="1"/>
            </a:lvl4pPr>
            <a:lvl5pPr marL="0" indent="0">
              <a:lnSpc>
                <a:spcPts val="2500"/>
              </a:lnSpc>
              <a:spcAft>
                <a:spcPts val="0"/>
              </a:spcAft>
              <a:buNone/>
              <a:defRPr sz="2200" b="1"/>
            </a:lvl5pPr>
          </a:lstStyle>
          <a:p>
            <a:pPr lvl="0"/>
            <a:r>
              <a:rPr lang="en-US"/>
              <a:t>Click to edit Master text styles</a:t>
            </a:r>
          </a:p>
          <a:p>
            <a:pPr lvl="1"/>
            <a:r>
              <a:rPr lang="en-US"/>
              <a:t>Second level</a:t>
            </a:r>
          </a:p>
        </p:txBody>
      </p:sp>
      <p:sp>
        <p:nvSpPr>
          <p:cNvPr id="15" name="Slide Number Placeholder 5">
            <a:extLst>
              <a:ext uri="{FF2B5EF4-FFF2-40B4-BE49-F238E27FC236}">
                <a16:creationId xmlns:a16="http://schemas.microsoft.com/office/drawing/2014/main" id="{0E2708CC-01EC-4CF0-8C61-BC51F1190DF0}"/>
              </a:ext>
            </a:extLst>
          </p:cNvPr>
          <p:cNvSpPr>
            <a:spLocks noGrp="1"/>
          </p:cNvSpPr>
          <p:nvPr>
            <p:ph type="sldNum" sz="quarter" idx="4"/>
          </p:nvPr>
        </p:nvSpPr>
        <p:spPr>
          <a:xfrm>
            <a:off x="10438064" y="6427957"/>
            <a:ext cx="1173969" cy="237233"/>
          </a:xfrm>
          <a:prstGeom prst="rect">
            <a:avLst/>
          </a:prstGeom>
        </p:spPr>
        <p:txBody>
          <a:bodyPr vert="horz" lIns="0" tIns="0" rIns="0" bIns="0" rtlCol="0" anchor="t" anchorCtr="0">
            <a:noAutofit/>
          </a:bodyPr>
          <a:lstStyle>
            <a:lvl1pPr algn="r">
              <a:defRPr sz="1000">
                <a:solidFill>
                  <a:schemeClr val="tx2"/>
                </a:solidFill>
              </a:defRPr>
            </a:lvl1pPr>
          </a:lstStyle>
          <a:p>
            <a:fld id="{E8A74B61-50D3-3946-8366-1E447A2A8431}" type="slidenum">
              <a:rPr lang="en-US" smtClean="0"/>
              <a:pPr/>
              <a:t>‹#›</a:t>
            </a:fld>
            <a:endParaRPr lang="en-US" dirty="0"/>
          </a:p>
        </p:txBody>
      </p:sp>
      <p:pic>
        <p:nvPicPr>
          <p:cNvPr id="9" name="Picture 8" descr="A picture containing clock&#10;&#10;Description automatically generated">
            <a:extLst>
              <a:ext uri="{FF2B5EF4-FFF2-40B4-BE49-F238E27FC236}">
                <a16:creationId xmlns:a16="http://schemas.microsoft.com/office/drawing/2014/main" id="{BCE5E753-3B07-402A-BF77-FF995FC3A155}"/>
              </a:ext>
            </a:extLst>
          </p:cNvPr>
          <p:cNvPicPr>
            <a:picLocks noChangeAspect="1"/>
          </p:cNvPicPr>
          <p:nvPr userDrawn="1"/>
        </p:nvPicPr>
        <p:blipFill>
          <a:blip r:embed="rId2"/>
          <a:stretch>
            <a:fillRect/>
          </a:stretch>
        </p:blipFill>
        <p:spPr>
          <a:xfrm>
            <a:off x="576001" y="6454800"/>
            <a:ext cx="2328673" cy="298800"/>
          </a:xfrm>
          <a:prstGeom prst="rect">
            <a:avLst/>
          </a:prstGeom>
        </p:spPr>
      </p:pic>
    </p:spTree>
    <p:extLst>
      <p:ext uri="{BB962C8B-B14F-4D97-AF65-F5344CB8AC3E}">
        <p14:creationId xmlns:p14="http://schemas.microsoft.com/office/powerpoint/2010/main" val="1282502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Content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6108701" y="1255396"/>
            <a:ext cx="5507567" cy="4950644"/>
          </a:xfrm>
        </p:spPr>
        <p:txBody>
          <a:bodyPr anchor="ctr"/>
          <a:lstStyle>
            <a:lvl1pPr algn="ctr">
              <a:defRPr/>
            </a:lvl1pPr>
          </a:lstStyle>
          <a:p>
            <a:r>
              <a:rPr lang="en-US"/>
              <a:t>Click icon to add picture</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221015"/>
            <a:ext cx="5136000" cy="4930056"/>
          </a:xfrm>
        </p:spPr>
        <p:txBody>
          <a:bodyPr/>
          <a:lstStyle>
            <a:lvl1pPr>
              <a:lnSpc>
                <a:spcPct val="100000"/>
              </a:lnSpc>
              <a:spcAft>
                <a:spcPts val="1000"/>
              </a:spcAft>
              <a:defRPr sz="1900"/>
            </a:lvl1pPr>
            <a:lvl2pPr>
              <a:lnSpc>
                <a:spcPct val="100000"/>
              </a:lnSpc>
              <a:spcAft>
                <a:spcPts val="1000"/>
              </a:spcAft>
              <a:defRPr sz="1900"/>
            </a:lvl2pPr>
            <a:lvl3pPr>
              <a:lnSpc>
                <a:spcPct val="100000"/>
              </a:lnSpc>
              <a:spcAft>
                <a:spcPts val="1000"/>
              </a:spcAft>
              <a:defRPr sz="1900"/>
            </a:lvl3pPr>
            <a:lvl4pPr>
              <a:lnSpc>
                <a:spcPct val="100000"/>
              </a:lnSpc>
              <a:spcAft>
                <a:spcPts val="1000"/>
              </a:spcAft>
              <a:defRPr sz="1900"/>
            </a:lvl4pPr>
            <a:lvl5pPr>
              <a:lnSpc>
                <a:spcPct val="100000"/>
              </a:lnSpc>
              <a:spcAft>
                <a:spcPts val="1000"/>
              </a:spcAft>
              <a:defRPr sz="1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E13DF0F-5873-49AF-9208-39854D61C90D}"/>
              </a:ext>
            </a:extLst>
          </p:cNvPr>
          <p:cNvCxnSpPr/>
          <p:nvPr userDrawn="1"/>
        </p:nvCxnSpPr>
        <p:spPr>
          <a:xfrm>
            <a:off x="575734" y="1062181"/>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4">
            <a:extLst>
              <a:ext uri="{FF2B5EF4-FFF2-40B4-BE49-F238E27FC236}">
                <a16:creationId xmlns:a16="http://schemas.microsoft.com/office/drawing/2014/main" id="{CA0AD0A5-224F-4C9B-9A27-D9C0E5E71A9E}"/>
              </a:ext>
            </a:extLst>
          </p:cNvPr>
          <p:cNvSpPr>
            <a:spLocks noGrp="1"/>
          </p:cNvSpPr>
          <p:nvPr>
            <p:ph type="body" sz="quarter" idx="16"/>
          </p:nvPr>
        </p:nvSpPr>
        <p:spPr>
          <a:xfrm>
            <a:off x="575197" y="313200"/>
            <a:ext cx="11041069" cy="684000"/>
          </a:xfrm>
        </p:spPr>
        <p:txBody>
          <a:bodyPr/>
          <a:lstStyle>
            <a:lvl1pPr marL="0" indent="0">
              <a:lnSpc>
                <a:spcPct val="100000"/>
              </a:lnSpc>
              <a:spcAft>
                <a:spcPts val="0"/>
              </a:spcAft>
              <a:buFont typeface="Aptos" panose="020B0604020202020204" pitchFamily="34" charset="0"/>
              <a:buNone/>
              <a:defRPr sz="2200" b="1"/>
            </a:lvl1pPr>
            <a:lvl2pPr marL="0" indent="0">
              <a:lnSpc>
                <a:spcPct val="100000"/>
              </a:lnSpc>
              <a:spcAft>
                <a:spcPts val="0"/>
              </a:spcAft>
              <a:buNone/>
              <a:defRPr sz="2200" b="1">
                <a:solidFill>
                  <a:schemeClr val="accent3"/>
                </a:solidFill>
              </a:defRPr>
            </a:lvl2pPr>
            <a:lvl3pPr marL="0" indent="0">
              <a:lnSpc>
                <a:spcPts val="2500"/>
              </a:lnSpc>
              <a:spcAft>
                <a:spcPts val="0"/>
              </a:spcAft>
              <a:buNone/>
              <a:defRPr sz="2200" b="1"/>
            </a:lvl3pPr>
            <a:lvl4pPr marL="0" indent="0">
              <a:lnSpc>
                <a:spcPts val="2500"/>
              </a:lnSpc>
              <a:spcAft>
                <a:spcPts val="0"/>
              </a:spcAft>
              <a:buNone/>
              <a:defRPr sz="2200" b="1"/>
            </a:lvl4pPr>
            <a:lvl5pPr marL="0" indent="0">
              <a:lnSpc>
                <a:spcPts val="2500"/>
              </a:lnSpc>
              <a:spcAft>
                <a:spcPts val="0"/>
              </a:spcAft>
              <a:buNone/>
              <a:defRPr sz="2200" b="1"/>
            </a:lvl5pPr>
          </a:lstStyle>
          <a:p>
            <a:pPr lvl="0"/>
            <a:r>
              <a:rPr lang="en-US"/>
              <a:t>Click to edit Master text styles</a:t>
            </a:r>
          </a:p>
          <a:p>
            <a:pPr lvl="1"/>
            <a:r>
              <a:rPr lang="en-US"/>
              <a:t>Second level</a:t>
            </a:r>
          </a:p>
        </p:txBody>
      </p:sp>
      <p:sp>
        <p:nvSpPr>
          <p:cNvPr id="15" name="Slide Number Placeholder 5">
            <a:extLst>
              <a:ext uri="{FF2B5EF4-FFF2-40B4-BE49-F238E27FC236}">
                <a16:creationId xmlns:a16="http://schemas.microsoft.com/office/drawing/2014/main" id="{0E2708CC-01EC-4CF0-8C61-BC51F1190DF0}"/>
              </a:ext>
            </a:extLst>
          </p:cNvPr>
          <p:cNvSpPr>
            <a:spLocks noGrp="1"/>
          </p:cNvSpPr>
          <p:nvPr>
            <p:ph type="sldNum" sz="quarter" idx="4"/>
          </p:nvPr>
        </p:nvSpPr>
        <p:spPr>
          <a:xfrm>
            <a:off x="10438064" y="6427957"/>
            <a:ext cx="1173969" cy="237233"/>
          </a:xfrm>
          <a:prstGeom prst="rect">
            <a:avLst/>
          </a:prstGeom>
        </p:spPr>
        <p:txBody>
          <a:bodyPr vert="horz" lIns="0" tIns="0" rIns="0" bIns="0" rtlCol="0" anchor="t" anchorCtr="0">
            <a:noAutofit/>
          </a:bodyPr>
          <a:lstStyle>
            <a:lvl1pPr algn="r">
              <a:defRPr sz="1000">
                <a:solidFill>
                  <a:schemeClr val="tx2"/>
                </a:solidFill>
              </a:defRPr>
            </a:lvl1pPr>
          </a:lstStyle>
          <a:p>
            <a:fld id="{E8A74B61-50D3-3946-8366-1E447A2A8431}" type="slidenum">
              <a:rPr lang="en-US" smtClean="0"/>
              <a:pPr/>
              <a:t>‹#›</a:t>
            </a:fld>
            <a:endParaRPr lang="en-US" dirty="0"/>
          </a:p>
        </p:txBody>
      </p:sp>
      <p:pic>
        <p:nvPicPr>
          <p:cNvPr id="9" name="Picture 8" descr="A picture containing clock&#10;&#10;Description automatically generated">
            <a:extLst>
              <a:ext uri="{FF2B5EF4-FFF2-40B4-BE49-F238E27FC236}">
                <a16:creationId xmlns:a16="http://schemas.microsoft.com/office/drawing/2014/main" id="{BCE5E753-3B07-402A-BF77-FF995FC3A155}"/>
              </a:ext>
            </a:extLst>
          </p:cNvPr>
          <p:cNvPicPr>
            <a:picLocks noChangeAspect="1"/>
          </p:cNvPicPr>
          <p:nvPr userDrawn="1"/>
        </p:nvPicPr>
        <p:blipFill>
          <a:blip r:embed="rId2"/>
          <a:stretch>
            <a:fillRect/>
          </a:stretch>
        </p:blipFill>
        <p:spPr>
          <a:xfrm>
            <a:off x="576001" y="6454800"/>
            <a:ext cx="2328673" cy="298800"/>
          </a:xfrm>
          <a:prstGeom prst="rect">
            <a:avLst/>
          </a:prstGeom>
        </p:spPr>
      </p:pic>
    </p:spTree>
    <p:extLst>
      <p:ext uri="{BB962C8B-B14F-4D97-AF65-F5344CB8AC3E}">
        <p14:creationId xmlns:p14="http://schemas.microsoft.com/office/powerpoint/2010/main" val="29906121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Single Column">
    <p:spTree>
      <p:nvGrpSpPr>
        <p:cNvPr id="1" name=""/>
        <p:cNvGrpSpPr/>
        <p:nvPr/>
      </p:nvGrpSpPr>
      <p:grpSpPr>
        <a:xfrm>
          <a:off x="0" y="0"/>
          <a:ext cx="0" cy="0"/>
          <a:chOff x="0" y="0"/>
          <a:chExt cx="0" cy="0"/>
        </a:xfrm>
      </p:grpSpPr>
      <p:pic>
        <p:nvPicPr>
          <p:cNvPr id="4" name="Picture 3" descr="A picture containing clock&#10;&#10;Description automatically generated">
            <a:extLst>
              <a:ext uri="{FF2B5EF4-FFF2-40B4-BE49-F238E27FC236}">
                <a16:creationId xmlns:a16="http://schemas.microsoft.com/office/drawing/2014/main" id="{B9B0261C-D837-4C33-9A70-BF707CCA0138}"/>
              </a:ext>
            </a:extLst>
          </p:cNvPr>
          <p:cNvPicPr>
            <a:picLocks noChangeAspect="1"/>
          </p:cNvPicPr>
          <p:nvPr userDrawn="1"/>
        </p:nvPicPr>
        <p:blipFill>
          <a:blip r:embed="rId2"/>
          <a:stretch>
            <a:fillRect/>
          </a:stretch>
        </p:blipFill>
        <p:spPr>
          <a:xfrm>
            <a:off x="576001" y="6454800"/>
            <a:ext cx="2328673" cy="298800"/>
          </a:xfrm>
          <a:prstGeom prst="rect">
            <a:avLst/>
          </a:prstGeom>
        </p:spPr>
      </p:pic>
      <p:sp>
        <p:nvSpPr>
          <p:cNvPr id="5" name="Text Placeholder 4">
            <a:extLst>
              <a:ext uri="{FF2B5EF4-FFF2-40B4-BE49-F238E27FC236}">
                <a16:creationId xmlns:a16="http://schemas.microsoft.com/office/drawing/2014/main" id="{8157F351-6D8A-4649-BC57-85F24A012679}"/>
              </a:ext>
            </a:extLst>
          </p:cNvPr>
          <p:cNvSpPr>
            <a:spLocks noGrp="1"/>
          </p:cNvSpPr>
          <p:nvPr>
            <p:ph type="body" sz="quarter" idx="14"/>
          </p:nvPr>
        </p:nvSpPr>
        <p:spPr>
          <a:xfrm>
            <a:off x="575197" y="313200"/>
            <a:ext cx="11041067" cy="684000"/>
          </a:xfrm>
        </p:spPr>
        <p:txBody>
          <a:bodyPr/>
          <a:lstStyle>
            <a:lvl1pPr marL="0" indent="0">
              <a:lnSpc>
                <a:spcPct val="100000"/>
              </a:lnSpc>
              <a:spcAft>
                <a:spcPts val="0"/>
              </a:spcAft>
              <a:buFont typeface="Aptos" panose="020B0604020202020204" pitchFamily="34" charset="0"/>
              <a:buNone/>
              <a:defRPr sz="2200" b="1"/>
            </a:lvl1pPr>
            <a:lvl2pPr marL="0" indent="0">
              <a:lnSpc>
                <a:spcPct val="100000"/>
              </a:lnSpc>
              <a:spcAft>
                <a:spcPts val="0"/>
              </a:spcAft>
              <a:buNone/>
              <a:defRPr sz="2200" b="1">
                <a:solidFill>
                  <a:schemeClr val="accent3"/>
                </a:solidFill>
              </a:defRPr>
            </a:lvl2pPr>
            <a:lvl3pPr marL="0" indent="0">
              <a:lnSpc>
                <a:spcPts val="2500"/>
              </a:lnSpc>
              <a:spcAft>
                <a:spcPts val="0"/>
              </a:spcAft>
              <a:buNone/>
              <a:defRPr sz="2200" b="1"/>
            </a:lvl3pPr>
            <a:lvl4pPr marL="0" indent="0">
              <a:lnSpc>
                <a:spcPts val="2500"/>
              </a:lnSpc>
              <a:spcAft>
                <a:spcPts val="0"/>
              </a:spcAft>
              <a:buNone/>
              <a:defRPr sz="2200" b="1"/>
            </a:lvl4pPr>
            <a:lvl5pPr marL="0" indent="0">
              <a:lnSpc>
                <a:spcPts val="2500"/>
              </a:lnSpc>
              <a:spcAft>
                <a:spcPts val="0"/>
              </a:spcAft>
              <a:buNone/>
              <a:defRPr sz="2200" b="1"/>
            </a:lvl5pPr>
          </a:lstStyle>
          <a:p>
            <a:pPr lvl="0"/>
            <a:r>
              <a:rPr lang="en-US"/>
              <a:t>Click to edit Master text styles</a:t>
            </a:r>
          </a:p>
          <a:p>
            <a:pPr lvl="1"/>
            <a:r>
              <a:rPr lang="en-US"/>
              <a:t>Second level</a:t>
            </a:r>
          </a:p>
        </p:txBody>
      </p:sp>
      <p:sp>
        <p:nvSpPr>
          <p:cNvPr id="3" name="Content Placeholder 2"/>
          <p:cNvSpPr>
            <a:spLocks noGrp="1"/>
          </p:cNvSpPr>
          <p:nvPr>
            <p:ph idx="1"/>
          </p:nvPr>
        </p:nvSpPr>
        <p:spPr>
          <a:xfrm>
            <a:off x="575733" y="1234800"/>
            <a:ext cx="11040532" cy="4930056"/>
          </a:xfrm>
        </p:spPr>
        <p:txBody>
          <a:bodyPr/>
          <a:lstStyle>
            <a:lvl1pPr>
              <a:spcAft>
                <a:spcPts val="1000"/>
              </a:spcAft>
              <a:defRPr/>
            </a:lvl1pPr>
            <a:lvl2pPr>
              <a:spcAft>
                <a:spcPts val="1000"/>
              </a:spcAft>
              <a:defRPr/>
            </a:lvl2pPr>
            <a:lvl3pPr>
              <a:spcAft>
                <a:spcPts val="1000"/>
              </a:spcAft>
              <a:defRPr/>
            </a:lvl3pPr>
            <a:lvl4pPr>
              <a:spcAft>
                <a:spcPts val="1000"/>
              </a:spcAft>
              <a:defRPr/>
            </a:lvl4pPr>
            <a:lvl5pPr>
              <a:spcAft>
                <a:spcPts val="10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575734" y="1062181"/>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Slide Number Placeholder 5">
            <a:extLst>
              <a:ext uri="{FF2B5EF4-FFF2-40B4-BE49-F238E27FC236}">
                <a16:creationId xmlns:a16="http://schemas.microsoft.com/office/drawing/2014/main" id="{E0B8FF69-AA07-4159-B516-55528A40B0A3}"/>
              </a:ext>
            </a:extLst>
          </p:cNvPr>
          <p:cNvSpPr>
            <a:spLocks noGrp="1"/>
          </p:cNvSpPr>
          <p:nvPr>
            <p:ph type="sldNum" sz="quarter" idx="4"/>
          </p:nvPr>
        </p:nvSpPr>
        <p:spPr>
          <a:xfrm>
            <a:off x="10438064" y="6427957"/>
            <a:ext cx="1173969" cy="237233"/>
          </a:xfrm>
          <a:prstGeom prst="rect">
            <a:avLst/>
          </a:prstGeom>
        </p:spPr>
        <p:txBody>
          <a:bodyPr vert="horz" lIns="0" tIns="0" rIns="0" bIns="0" rtlCol="0" anchor="t" anchorCtr="0">
            <a:noAutofit/>
          </a:bodyPr>
          <a:lstStyle>
            <a:lvl1pPr algn="r">
              <a:defRPr sz="1000">
                <a:solidFill>
                  <a:schemeClr val="tx2"/>
                </a:solidFill>
              </a:defRPr>
            </a:lvl1pPr>
          </a:lstStyle>
          <a:p>
            <a:fld id="{E8A74B61-50D3-3946-8366-1E447A2A8431}" type="slidenum">
              <a:rPr lang="en-US" smtClean="0"/>
              <a:pPr/>
              <a:t>‹#›</a:t>
            </a:fld>
            <a:endParaRPr lang="en-US" dirty="0"/>
          </a:p>
        </p:txBody>
      </p:sp>
    </p:spTree>
    <p:extLst>
      <p:ext uri="{BB962C8B-B14F-4D97-AF65-F5344CB8AC3E}">
        <p14:creationId xmlns:p14="http://schemas.microsoft.com/office/powerpoint/2010/main" val="39531426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119AFD-192A-4A19-9CC0-4065A75F0B25}"/>
              </a:ext>
            </a:extLst>
          </p:cNvPr>
          <p:cNvSpPr/>
          <p:nvPr userDrawn="1"/>
        </p:nvSpPr>
        <p:spPr>
          <a:xfrm>
            <a:off x="0" y="0"/>
            <a:ext cx="12200432" cy="6419850"/>
          </a:xfrm>
          <a:custGeom>
            <a:avLst/>
            <a:gdLst>
              <a:gd name="connsiteX0" fmla="*/ 0 w 12192000"/>
              <a:gd name="connsiteY0" fmla="*/ 0 h 6456935"/>
              <a:gd name="connsiteX1" fmla="*/ 12192000 w 12192000"/>
              <a:gd name="connsiteY1" fmla="*/ 0 h 6456935"/>
              <a:gd name="connsiteX2" fmla="*/ 12192000 w 12192000"/>
              <a:gd name="connsiteY2" fmla="*/ 64569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12192000 w 12192000"/>
              <a:gd name="connsiteY3" fmla="*/ 6456935 h 6456935"/>
              <a:gd name="connsiteX4" fmla="*/ 0 w 12192000"/>
              <a:gd name="connsiteY4" fmla="*/ 6456935 h 6456935"/>
              <a:gd name="connsiteX5" fmla="*/ 0 w 12192000"/>
              <a:gd name="connsiteY5"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0908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86598 w 12192000"/>
              <a:gd name="connsiteY2" fmla="*/ 4663676 h 6456935"/>
              <a:gd name="connsiteX3" fmla="*/ 0 w 12192000"/>
              <a:gd name="connsiteY3" fmla="*/ 6456935 h 6456935"/>
              <a:gd name="connsiteX4" fmla="*/ 0 w 12192000"/>
              <a:gd name="connsiteY4" fmla="*/ 0 h 6456935"/>
              <a:gd name="connsiteX0" fmla="*/ 0 w 12200432"/>
              <a:gd name="connsiteY0" fmla="*/ 0 h 6456935"/>
              <a:gd name="connsiteX1" fmla="*/ 12192000 w 12200432"/>
              <a:gd name="connsiteY1" fmla="*/ 0 h 6456935"/>
              <a:gd name="connsiteX2" fmla="*/ 12200246 w 12200432"/>
              <a:gd name="connsiteY2" fmla="*/ 4663676 h 6456935"/>
              <a:gd name="connsiteX3" fmla="*/ 0 w 12200432"/>
              <a:gd name="connsiteY3" fmla="*/ 6456935 h 6456935"/>
              <a:gd name="connsiteX4" fmla="*/ 0 w 12200432"/>
              <a:gd name="connsiteY4" fmla="*/ 0 h 64569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432" h="6456935">
                <a:moveTo>
                  <a:pt x="0" y="0"/>
                </a:moveTo>
                <a:lnTo>
                  <a:pt x="12192000" y="0"/>
                </a:lnTo>
                <a:cubicBezTo>
                  <a:pt x="12190199" y="1554559"/>
                  <a:pt x="12202047" y="3109117"/>
                  <a:pt x="12200246" y="4663676"/>
                </a:cubicBezTo>
                <a:lnTo>
                  <a:pt x="0" y="6456935"/>
                </a:lnTo>
                <a:lnTo>
                  <a:pt x="0" y="0"/>
                </a:lnTo>
                <a:close/>
              </a:path>
            </a:pathLst>
          </a:custGeom>
          <a:solidFill>
            <a:srgbClr val="4CBC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close up of a logo&#10;&#10;Description automatically generated">
            <a:extLst>
              <a:ext uri="{FF2B5EF4-FFF2-40B4-BE49-F238E27FC236}">
                <a16:creationId xmlns:a16="http://schemas.microsoft.com/office/drawing/2014/main" id="{96948AF9-965F-461C-BFE8-BD11D65605A0}"/>
              </a:ext>
            </a:extLst>
          </p:cNvPr>
          <p:cNvPicPr>
            <a:picLocks noChangeAspect="1"/>
          </p:cNvPicPr>
          <p:nvPr userDrawn="1"/>
        </p:nvPicPr>
        <p:blipFill>
          <a:blip r:embed="rId2"/>
          <a:stretch>
            <a:fillRect/>
          </a:stretch>
        </p:blipFill>
        <p:spPr>
          <a:xfrm>
            <a:off x="6300147" y="-15070"/>
            <a:ext cx="5905501" cy="5748664"/>
          </a:xfrm>
          <a:prstGeom prst="rect">
            <a:avLst/>
          </a:prstGeom>
        </p:spPr>
      </p:pic>
      <p:pic>
        <p:nvPicPr>
          <p:cNvPr id="6" name="Picture 5">
            <a:extLst>
              <a:ext uri="{FF2B5EF4-FFF2-40B4-BE49-F238E27FC236}">
                <a16:creationId xmlns:a16="http://schemas.microsoft.com/office/drawing/2014/main" id="{D0185B77-60CD-4D87-8FD5-4AD840342E2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279335" y="5438231"/>
            <a:ext cx="3276000" cy="1136351"/>
          </a:xfrm>
          <a:prstGeom prst="rect">
            <a:avLst/>
          </a:prstGeom>
        </p:spPr>
      </p:pic>
      <p:sp>
        <p:nvSpPr>
          <p:cNvPr id="2" name="Title 1"/>
          <p:cNvSpPr>
            <a:spLocks noGrp="1"/>
          </p:cNvSpPr>
          <p:nvPr userDrawn="1">
            <p:ph type="ctrTitle"/>
          </p:nvPr>
        </p:nvSpPr>
        <p:spPr>
          <a:xfrm>
            <a:off x="582057" y="1606523"/>
            <a:ext cx="7888076" cy="1050505"/>
          </a:xfrm>
        </p:spPr>
        <p:txBody>
          <a:bodyPr anchor="t"/>
          <a:lstStyle>
            <a:lvl1pPr algn="l">
              <a:lnSpc>
                <a:spcPts val="3600"/>
              </a:lnSpc>
              <a:defRPr sz="3600" b="1" cap="all" baseline="0">
                <a:solidFill>
                  <a:schemeClr val="tx2"/>
                </a:solidFill>
                <a:latin typeface="+mj-lt"/>
              </a:defRPr>
            </a:lvl1pPr>
          </a:lstStyle>
          <a:p>
            <a:r>
              <a:rPr lang="en-US"/>
              <a:t>Click to edit Master title style</a:t>
            </a:r>
          </a:p>
        </p:txBody>
      </p:sp>
      <p:sp>
        <p:nvSpPr>
          <p:cNvPr id="3" name="Subtitle 2"/>
          <p:cNvSpPr>
            <a:spLocks noGrp="1"/>
          </p:cNvSpPr>
          <p:nvPr userDrawn="1">
            <p:ph type="subTitle" idx="1"/>
          </p:nvPr>
        </p:nvSpPr>
        <p:spPr>
          <a:xfrm>
            <a:off x="603276" y="2649904"/>
            <a:ext cx="7866856" cy="1050505"/>
          </a:xfrm>
        </p:spPr>
        <p:txBody>
          <a:bodyPr/>
          <a:lstStyle>
            <a:lvl1pPr marL="0" indent="0" algn="l">
              <a:lnSpc>
                <a:spcPts val="1800"/>
              </a:lnSpc>
              <a:spcAft>
                <a:spcPts val="0"/>
              </a:spcAft>
              <a:buNone/>
              <a:defRPr sz="16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192579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vider Slide A">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2057" y="4181328"/>
            <a:ext cx="7888076" cy="1430480"/>
          </a:xfrm>
        </p:spPr>
        <p:txBody>
          <a:bodyPr anchor="t"/>
          <a:lstStyle>
            <a:lvl1pPr algn="l">
              <a:lnSpc>
                <a:spcPts val="4800"/>
              </a:lnSpc>
              <a:defRPr sz="4800" b="1" cap="none"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82055" y="5611809"/>
            <a:ext cx="7888076" cy="648000"/>
          </a:xfrm>
        </p:spPr>
        <p:txBody>
          <a:bodyPr/>
          <a:lstStyle>
            <a:lvl1pPr marL="0" indent="0" algn="l">
              <a:lnSpc>
                <a:spcPts val="2100"/>
              </a:lnSpc>
              <a:spcAft>
                <a:spcPts val="0"/>
              </a:spcAft>
              <a:buNone/>
              <a:defRPr sz="18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Footer Placeholder 4">
            <a:extLst>
              <a:ext uri="{FF2B5EF4-FFF2-40B4-BE49-F238E27FC236}">
                <a16:creationId xmlns:a16="http://schemas.microsoft.com/office/drawing/2014/main" id="{D12B4682-452F-4D0E-8D99-6A5AA56050E0}"/>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bg1"/>
                </a:solidFill>
              </a:defRPr>
            </a:lvl1pPr>
          </a:lstStyle>
          <a:p>
            <a:r>
              <a:rPr lang="en-GB"/>
              <a:t>Presentation title here | Month 2019</a:t>
            </a:r>
            <a:endParaRPr lang="en-US"/>
          </a:p>
        </p:txBody>
      </p:sp>
      <p:sp>
        <p:nvSpPr>
          <p:cNvPr id="11" name="Slide Number Placeholder 5">
            <a:extLst>
              <a:ext uri="{FF2B5EF4-FFF2-40B4-BE49-F238E27FC236}">
                <a16:creationId xmlns:a16="http://schemas.microsoft.com/office/drawing/2014/main" id="{D579C5C5-A810-42AB-8512-7F0D0706C9CB}"/>
              </a:ext>
            </a:extLst>
          </p:cNvPr>
          <p:cNvSpPr>
            <a:spLocks noGrp="1"/>
          </p:cNvSpPr>
          <p:nvPr>
            <p:ph type="sldNum" sz="quarter" idx="12"/>
          </p:nvPr>
        </p:nvSpPr>
        <p:spPr>
          <a:xfrm>
            <a:off x="10700273" y="6444000"/>
            <a:ext cx="92820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2" name="Straight Connector 11">
            <a:extLst>
              <a:ext uri="{FF2B5EF4-FFF2-40B4-BE49-F238E27FC236}">
                <a16:creationId xmlns:a16="http://schemas.microsoft.com/office/drawing/2014/main" id="{64538DB9-713C-488A-B7F0-DAB8314A70D1}"/>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7B925FA-8886-46D2-878B-0AF0DA3EE97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1784"/>
            <a:ext cx="1980000" cy="688478"/>
          </a:xfrm>
          <a:prstGeom prst="rect">
            <a:avLst/>
          </a:prstGeom>
        </p:spPr>
      </p:pic>
    </p:spTree>
    <p:extLst>
      <p:ext uri="{BB962C8B-B14F-4D97-AF65-F5344CB8AC3E}">
        <p14:creationId xmlns:p14="http://schemas.microsoft.com/office/powerpoint/2010/main" val="1751359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Divider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82AF448-ACBD-4F01-AEF3-2E839A345E0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582057" y="4181328"/>
            <a:ext cx="7888076" cy="1430480"/>
          </a:xfrm>
        </p:spPr>
        <p:txBody>
          <a:bodyPr anchor="t"/>
          <a:lstStyle>
            <a:lvl1pPr algn="l">
              <a:lnSpc>
                <a:spcPts val="4800"/>
              </a:lnSpc>
              <a:defRPr sz="4800" b="1" cap="none" baseline="0">
                <a:solidFill>
                  <a:schemeClr val="bg1"/>
                </a:solidFill>
                <a:latin typeface="+mj-lt"/>
              </a:defRPr>
            </a:lvl1pPr>
          </a:lstStyle>
          <a:p>
            <a:r>
              <a:rPr lang="en-US"/>
              <a:t>Click to edit Master title style</a:t>
            </a:r>
          </a:p>
        </p:txBody>
      </p:sp>
      <p:sp>
        <p:nvSpPr>
          <p:cNvPr id="3" name="Subtitle 2"/>
          <p:cNvSpPr>
            <a:spLocks noGrp="1"/>
          </p:cNvSpPr>
          <p:nvPr>
            <p:ph type="subTitle" idx="1"/>
          </p:nvPr>
        </p:nvSpPr>
        <p:spPr>
          <a:xfrm>
            <a:off x="582055" y="5611809"/>
            <a:ext cx="7888076" cy="648000"/>
          </a:xfrm>
        </p:spPr>
        <p:txBody>
          <a:bodyPr/>
          <a:lstStyle>
            <a:lvl1pPr marL="0" indent="0" algn="l">
              <a:lnSpc>
                <a:spcPts val="2100"/>
              </a:lnSpc>
              <a:spcAft>
                <a:spcPts val="0"/>
              </a:spcAft>
              <a:buNone/>
              <a:defRPr sz="18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Footer Placeholder 4">
            <a:extLst>
              <a:ext uri="{FF2B5EF4-FFF2-40B4-BE49-F238E27FC236}">
                <a16:creationId xmlns:a16="http://schemas.microsoft.com/office/drawing/2014/main" id="{D12B4682-452F-4D0E-8D99-6A5AA56050E0}"/>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bg1"/>
                </a:solidFill>
              </a:defRPr>
            </a:lvl1pPr>
          </a:lstStyle>
          <a:p>
            <a:r>
              <a:rPr lang="en-GB"/>
              <a:t>Presentation title here | Month 2019</a:t>
            </a:r>
            <a:endParaRPr lang="en-US"/>
          </a:p>
        </p:txBody>
      </p:sp>
      <p:sp>
        <p:nvSpPr>
          <p:cNvPr id="11" name="Slide Number Placeholder 5">
            <a:extLst>
              <a:ext uri="{FF2B5EF4-FFF2-40B4-BE49-F238E27FC236}">
                <a16:creationId xmlns:a16="http://schemas.microsoft.com/office/drawing/2014/main" id="{D579C5C5-A810-42AB-8512-7F0D0706C9CB}"/>
              </a:ext>
            </a:extLst>
          </p:cNvPr>
          <p:cNvSpPr>
            <a:spLocks noGrp="1"/>
          </p:cNvSpPr>
          <p:nvPr>
            <p:ph type="sldNum" sz="quarter" idx="12"/>
          </p:nvPr>
        </p:nvSpPr>
        <p:spPr>
          <a:xfrm>
            <a:off x="10700273" y="6444000"/>
            <a:ext cx="92820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2" name="Straight Connector 11">
            <a:extLst>
              <a:ext uri="{FF2B5EF4-FFF2-40B4-BE49-F238E27FC236}">
                <a16:creationId xmlns:a16="http://schemas.microsoft.com/office/drawing/2014/main" id="{64538DB9-713C-488A-B7F0-DAB8314A70D1}"/>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81DCFF22-76D8-4E55-AE5F-1A49E96ACF0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636267" y="301784"/>
            <a:ext cx="1980000" cy="688478"/>
          </a:xfrm>
          <a:prstGeom prst="rect">
            <a:avLst/>
          </a:prstGeom>
        </p:spPr>
      </p:pic>
    </p:spTree>
    <p:extLst>
      <p:ext uri="{BB962C8B-B14F-4D97-AF65-F5344CB8AC3E}">
        <p14:creationId xmlns:p14="http://schemas.microsoft.com/office/powerpoint/2010/main" val="1102346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Single Column">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lvl1pPr>
              <a:defRPr sz="2400"/>
            </a:lvl1pPr>
          </a:lstStyle>
          <a:p>
            <a:r>
              <a:rPr lang="en-US"/>
              <a:t>Click to edit Master title style</a:t>
            </a:r>
          </a:p>
        </p:txBody>
      </p:sp>
      <p:sp>
        <p:nvSpPr>
          <p:cNvPr id="3" name="Content Placeholder 2"/>
          <p:cNvSpPr>
            <a:spLocks noGrp="1"/>
          </p:cNvSpPr>
          <p:nvPr>
            <p:ph idx="1"/>
          </p:nvPr>
        </p:nvSpPr>
        <p:spPr>
          <a:xfrm>
            <a:off x="575733" y="1332000"/>
            <a:ext cx="7866000" cy="4672042"/>
          </a:xfrm>
        </p:spPr>
        <p:txBody>
          <a:bodyPr/>
          <a:lstStyle>
            <a:lvl1pPr>
              <a:lnSpc>
                <a:spcPts val="1700"/>
              </a:lnSpc>
              <a:spcAft>
                <a:spcPts val="1400"/>
              </a:spcAft>
              <a:defRPr sz="1500"/>
            </a:lvl1pPr>
            <a:lvl2pPr>
              <a:lnSpc>
                <a:spcPts val="1700"/>
              </a:lnSpc>
              <a:spcAft>
                <a:spcPts val="1400"/>
              </a:spcAft>
              <a:defRPr sz="1500"/>
            </a:lvl2pPr>
            <a:lvl3pPr>
              <a:lnSpc>
                <a:spcPts val="1700"/>
              </a:lnSpc>
              <a:spcAft>
                <a:spcPts val="1400"/>
              </a:spcAft>
              <a:defRPr sz="1500"/>
            </a:lvl3pPr>
            <a:lvl4pPr>
              <a:lnSpc>
                <a:spcPts val="1700"/>
              </a:lnSpc>
              <a:spcAft>
                <a:spcPts val="1400"/>
              </a:spcAft>
              <a:defRPr sz="1500"/>
            </a:lvl4pPr>
            <a:lvl5pPr>
              <a:lnSpc>
                <a:spcPts val="1700"/>
              </a:lnSpc>
              <a:spcAft>
                <a:spcPts val="1400"/>
              </a:spcAft>
              <a:defRPr sz="1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700273" y="6444000"/>
            <a:ext cx="928201" cy="237233"/>
          </a:xfrm>
        </p:spPr>
        <p:txBody>
          <a:bodyPr/>
          <a:lstStyle/>
          <a:p>
            <a:fld id="{E8A74B61-50D3-3946-8366-1E447A2A8431}" type="slidenum">
              <a:rPr lang="en-US" smtClean="0"/>
              <a:t>‹#›</a:t>
            </a:fld>
            <a:endParaRPr lang="en-US"/>
          </a:p>
        </p:txBody>
      </p:sp>
      <p:sp>
        <p:nvSpPr>
          <p:cNvPr id="15" name="Text Placeholder 14">
            <a:extLst>
              <a:ext uri="{FF2B5EF4-FFF2-40B4-BE49-F238E27FC236}">
                <a16:creationId xmlns:a16="http://schemas.microsoft.com/office/drawing/2014/main" id="{9F9DBC96-5270-4614-8535-8D3F8CD4D478}"/>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056593E4-3F82-4C9D-A835-C6A38859AB7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Tree>
    <p:extLst>
      <p:ext uri="{BB962C8B-B14F-4D97-AF65-F5344CB8AC3E}">
        <p14:creationId xmlns:p14="http://schemas.microsoft.com/office/powerpoint/2010/main" val="1997116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22pt Single Column">
    <p:bg>
      <p:bgPr>
        <a:solidFill>
          <a:schemeClr val="accent2"/>
        </a:solidFill>
        <a:effectLst/>
      </p:bgPr>
    </p:bg>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bg1"/>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lvl1pPr>
              <a:lnSpc>
                <a:spcPts val="2400"/>
              </a:lnSpc>
              <a:defRPr sz="2400">
                <a:solidFill>
                  <a:schemeClr val="bg1"/>
                </a:solidFill>
              </a:defRPr>
            </a:lvl1pPr>
          </a:lstStyle>
          <a:p>
            <a:r>
              <a:rPr lang="en-US"/>
              <a:t>Click to edit Master title style</a:t>
            </a:r>
          </a:p>
        </p:txBody>
      </p:sp>
      <p:sp>
        <p:nvSpPr>
          <p:cNvPr id="3" name="Content Placeholder 2"/>
          <p:cNvSpPr>
            <a:spLocks noGrp="1"/>
          </p:cNvSpPr>
          <p:nvPr>
            <p:ph idx="1"/>
          </p:nvPr>
        </p:nvSpPr>
        <p:spPr>
          <a:xfrm>
            <a:off x="575733" y="1332000"/>
            <a:ext cx="7632000" cy="4712169"/>
          </a:xfrm>
        </p:spPr>
        <p:txBody>
          <a:bodyPr/>
          <a:lstStyle>
            <a:lvl1pPr>
              <a:lnSpc>
                <a:spcPts val="2800"/>
              </a:lnSpc>
              <a:defRPr sz="2400">
                <a:solidFill>
                  <a:schemeClr val="bg1"/>
                </a:solidFill>
              </a:defRPr>
            </a:lvl1pPr>
            <a:lvl2pPr>
              <a:lnSpc>
                <a:spcPts val="2800"/>
              </a:lnSpc>
              <a:defRPr sz="2400">
                <a:solidFill>
                  <a:schemeClr val="bg1"/>
                </a:solidFill>
              </a:defRPr>
            </a:lvl2pPr>
            <a:lvl3pPr>
              <a:lnSpc>
                <a:spcPts val="2800"/>
              </a:lnSpc>
              <a:defRPr sz="2400">
                <a:solidFill>
                  <a:schemeClr val="bg1"/>
                </a:solidFill>
              </a:defRPr>
            </a:lvl3pPr>
            <a:lvl4pPr>
              <a:lnSpc>
                <a:spcPts val="2800"/>
              </a:lnSpc>
              <a:defRPr sz="2400">
                <a:solidFill>
                  <a:schemeClr val="bg1"/>
                </a:solidFill>
              </a:defRPr>
            </a:lvl4pPr>
            <a:lvl5pPr>
              <a:lnSpc>
                <a:spcPts val="2800"/>
              </a:lnSpc>
              <a:defRPr sz="24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700273" y="6444000"/>
            <a:ext cx="92820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575734" y="1152000"/>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CACC5CA-05EA-41E3-8F8E-4E736CB7401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1784"/>
            <a:ext cx="1980000" cy="688478"/>
          </a:xfrm>
          <a:prstGeom prst="rect">
            <a:avLst/>
          </a:prstGeom>
        </p:spPr>
      </p:pic>
      <p:sp>
        <p:nvSpPr>
          <p:cNvPr id="12" name="Text Placeholder 14">
            <a:extLst>
              <a:ext uri="{FF2B5EF4-FFF2-40B4-BE49-F238E27FC236}">
                <a16:creationId xmlns:a16="http://schemas.microsoft.com/office/drawing/2014/main" id="{79601F37-500D-4E3B-BDF3-40D7567879F1}"/>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77625751"/>
      </p:ext>
    </p:extLst>
  </p:cSld>
  <p:clrMapOvr>
    <a:masterClrMapping/>
  </p:clrMapOvr>
  <p:extLst>
    <p:ext uri="{DCECCB84-F9BA-43D5-87BE-67443E8EF086}">
      <p15:sldGuideLst xmlns:p15="http://schemas.microsoft.com/office/powerpoint/2012/main">
        <p15:guide id="1" orient="horz" pos="1956">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s ">
    <p:bg>
      <p:bgPr>
        <a:solidFill>
          <a:schemeClr val="accent1"/>
        </a:solidFill>
        <a:effectLst/>
      </p:bgPr>
    </p:bg>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bg1"/>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lvl1pPr>
              <a:defRPr cap="all" baseline="0">
                <a:solidFill>
                  <a:schemeClr val="bg1"/>
                </a:solidFill>
              </a:defRPr>
            </a:lvl1pPr>
          </a:lstStyle>
          <a:p>
            <a:r>
              <a:rPr lang="en-US"/>
              <a:t>Click to edit Master title style</a:t>
            </a:r>
          </a:p>
        </p:txBody>
      </p:sp>
      <p:sp>
        <p:nvSpPr>
          <p:cNvPr id="3" name="Content Placeholder 2"/>
          <p:cNvSpPr>
            <a:spLocks noGrp="1"/>
          </p:cNvSpPr>
          <p:nvPr>
            <p:ph idx="1"/>
          </p:nvPr>
        </p:nvSpPr>
        <p:spPr>
          <a:xfrm>
            <a:off x="575733" y="1331999"/>
            <a:ext cx="11040532" cy="4896000"/>
          </a:xfrm>
        </p:spPr>
        <p:txBody>
          <a:bodyPr numCol="2" spcCol="288000"/>
          <a:lstStyle>
            <a:lvl1pPr marL="324000" indent="0">
              <a:lnSpc>
                <a:spcPts val="1700"/>
              </a:lnSpc>
              <a:spcAft>
                <a:spcPts val="600"/>
              </a:spcAft>
              <a:tabLst/>
              <a:defRPr sz="1600" b="1">
                <a:solidFill>
                  <a:schemeClr val="accent3"/>
                </a:solidFill>
              </a:defRPr>
            </a:lvl1pPr>
            <a:lvl2pPr marL="0" indent="0">
              <a:lnSpc>
                <a:spcPts val="1700"/>
              </a:lnSpc>
              <a:spcAft>
                <a:spcPts val="600"/>
              </a:spcAft>
              <a:buNone/>
              <a:tabLst>
                <a:tab pos="447675" algn="l"/>
              </a:tabLst>
              <a:defRPr sz="1600">
                <a:solidFill>
                  <a:schemeClr val="bg1"/>
                </a:solidFill>
              </a:defRPr>
            </a:lvl2pPr>
            <a:lvl3pPr marL="180000" indent="-216000">
              <a:lnSpc>
                <a:spcPts val="1440"/>
              </a:lnSpc>
              <a:spcAft>
                <a:spcPts val="600"/>
              </a:spcAft>
              <a:buFont typeface="Arial" panose="020B0604020202020204" pitchFamily="34" charset="0"/>
              <a:buChar char="•"/>
              <a:defRPr sz="1200">
                <a:solidFill>
                  <a:schemeClr val="bg1"/>
                </a:solidFill>
              </a:defRPr>
            </a:lvl3pPr>
            <a:lvl4pPr>
              <a:lnSpc>
                <a:spcPts val="1440"/>
              </a:lnSpc>
              <a:spcAft>
                <a:spcPts val="600"/>
              </a:spcAft>
              <a:defRPr sz="1200">
                <a:solidFill>
                  <a:schemeClr val="bg1"/>
                </a:solidFill>
              </a:defRPr>
            </a:lvl4pPr>
            <a:lvl5pPr>
              <a:lnSpc>
                <a:spcPts val="1440"/>
              </a:lnSpc>
              <a:spcAft>
                <a:spcPts val="600"/>
              </a:spcAft>
              <a:defRPr sz="1200">
                <a:solidFill>
                  <a:schemeClr val="bg1"/>
                </a:solidFill>
              </a:defRPr>
            </a:lvl5p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0700273" y="6444000"/>
            <a:ext cx="928201" cy="237233"/>
          </a:xfrm>
        </p:spPr>
        <p:txBody>
          <a:bodyPr/>
          <a:lstStyle>
            <a:lvl1pPr>
              <a:defRPr>
                <a:solidFill>
                  <a:schemeClr val="bg1"/>
                </a:solidFill>
              </a:defRPr>
            </a:lvl1pPr>
          </a:lstStyle>
          <a:p>
            <a:fld id="{E8A74B61-50D3-3946-8366-1E447A2A8431}" type="slidenum">
              <a:rPr lang="en-US" smtClean="0"/>
              <a:pPr/>
              <a:t>‹#›</a:t>
            </a:fld>
            <a:endParaRPr lang="en-US"/>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575734" y="1152000"/>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DBE4CC85-324C-42E1-9C77-C4A0C9FF8AC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1784"/>
            <a:ext cx="1980000" cy="688478"/>
          </a:xfrm>
          <a:prstGeom prst="rect">
            <a:avLst/>
          </a:prstGeom>
        </p:spPr>
      </p:pic>
    </p:spTree>
    <p:extLst>
      <p:ext uri="{BB962C8B-B14F-4D97-AF65-F5344CB8AC3E}">
        <p14:creationId xmlns:p14="http://schemas.microsoft.com/office/powerpoint/2010/main" val="6551137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2 Column">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3" name="Content Placeholder 2"/>
          <p:cNvSpPr>
            <a:spLocks noGrp="1"/>
          </p:cNvSpPr>
          <p:nvPr>
            <p:ph idx="1"/>
          </p:nvPr>
        </p:nvSpPr>
        <p:spPr>
          <a:xfrm>
            <a:off x="575733" y="1332000"/>
            <a:ext cx="9180000" cy="4712170"/>
          </a:xfrm>
        </p:spPr>
        <p:txBody>
          <a:bodyPr numCol="2" spcCol="432000" rtlCol="0"/>
          <a:lstStyle>
            <a:lvl1pPr>
              <a:lnSpc>
                <a:spcPts val="1700"/>
              </a:lnSpc>
              <a:spcAft>
                <a:spcPts val="1200"/>
              </a:spcAft>
              <a:defRPr sz="1500"/>
            </a:lvl1pPr>
            <a:lvl2pPr marL="179388" indent="-179388">
              <a:lnSpc>
                <a:spcPts val="1700"/>
              </a:lnSpc>
              <a:defRPr sz="1500"/>
            </a:lvl2pPr>
            <a:lvl3pPr>
              <a:lnSpc>
                <a:spcPts val="1700"/>
              </a:lnSpc>
              <a:defRPr sz="1500"/>
            </a:lvl3pPr>
            <a:lvl4pPr>
              <a:lnSpc>
                <a:spcPts val="1700"/>
              </a:lnSpc>
              <a:defRPr sz="1500"/>
            </a:lvl4pPr>
            <a:lvl5pPr>
              <a:lnSpc>
                <a:spcPts val="1700"/>
              </a:lnSpc>
              <a:defRPr sz="1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700273" y="6444000"/>
            <a:ext cx="928201" cy="237233"/>
          </a:xfrm>
        </p:spPr>
        <p:txBody>
          <a:bodyPr/>
          <a:lstStyle/>
          <a:p>
            <a:fld id="{E8A74B61-50D3-3946-8366-1E447A2A8431}" type="slidenum">
              <a:rPr lang="en-US" smtClean="0"/>
              <a:t>‹#›</a:t>
            </a:fld>
            <a:endParaRPr lang="en-US"/>
          </a:p>
        </p:txBody>
      </p:sp>
      <p:cxnSp>
        <p:nvCxnSpPr>
          <p:cNvPr id="14" name="Straight Connector 13">
            <a:extLst>
              <a:ext uri="{FF2B5EF4-FFF2-40B4-BE49-F238E27FC236}">
                <a16:creationId xmlns:a16="http://schemas.microsoft.com/office/drawing/2014/main" id="{C0616A2C-253A-4115-ACDD-BC151D2897C0}"/>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D6E512F-17E5-411B-AD21-A17ACDD08764}"/>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8A89F72-9144-4278-8864-D9F5435595B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3" name="Text Placeholder 14">
            <a:extLst>
              <a:ext uri="{FF2B5EF4-FFF2-40B4-BE49-F238E27FC236}">
                <a16:creationId xmlns:a16="http://schemas.microsoft.com/office/drawing/2014/main" id="{D843863F-1C78-4A29-90BF-957765F9700A}"/>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326677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and 2 Column">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3" name="Content Placeholder 2"/>
          <p:cNvSpPr>
            <a:spLocks noGrp="1"/>
          </p:cNvSpPr>
          <p:nvPr>
            <p:ph idx="1"/>
          </p:nvPr>
        </p:nvSpPr>
        <p:spPr>
          <a:xfrm>
            <a:off x="575733" y="1332000"/>
            <a:ext cx="11040532" cy="4712170"/>
          </a:xfrm>
        </p:spPr>
        <p:txBody>
          <a:bodyPr numCol="2" spcCol="288000" rtlCol="0"/>
          <a:lstStyle>
            <a:lvl2pPr marL="179388" indent="-179388">
              <a:defRPr/>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14" name="Straight Connector 13">
            <a:extLst>
              <a:ext uri="{FF2B5EF4-FFF2-40B4-BE49-F238E27FC236}">
                <a16:creationId xmlns:a16="http://schemas.microsoft.com/office/drawing/2014/main" id="{C0616A2C-253A-4115-ACDD-BC151D2897C0}"/>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D6E512F-17E5-411B-AD21-A17ACDD08764}"/>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FE8CCF21-5196-40D3-90EF-A05A574FB38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2" name="Text Placeholder 14">
            <a:extLst>
              <a:ext uri="{FF2B5EF4-FFF2-40B4-BE49-F238E27FC236}">
                <a16:creationId xmlns:a16="http://schemas.microsoft.com/office/drawing/2014/main" id="{C7E6E2BE-AAD5-4A0B-BBFF-3347C2591CBA}"/>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1961839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gle and 2 Column">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3" y="1332000"/>
            <a:ext cx="3424099" cy="4807244"/>
          </a:xfrm>
        </p:spPr>
        <p:txBody>
          <a:bodyPr/>
          <a:lstStyle>
            <a:lvl1pPr>
              <a:defRPr b="1"/>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3" name="Content Placeholder 2"/>
          <p:cNvSpPr>
            <a:spLocks noGrp="1"/>
          </p:cNvSpPr>
          <p:nvPr>
            <p:ph idx="1"/>
          </p:nvPr>
        </p:nvSpPr>
        <p:spPr>
          <a:xfrm>
            <a:off x="4680000" y="1332000"/>
            <a:ext cx="5364000" cy="4807244"/>
          </a:xfrm>
        </p:spPr>
        <p:txBody>
          <a:bodyPr numCol="2" spcCol="28800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19" name="Straight Connector 18">
            <a:extLst>
              <a:ext uri="{FF2B5EF4-FFF2-40B4-BE49-F238E27FC236}">
                <a16:creationId xmlns:a16="http://schemas.microsoft.com/office/drawing/2014/main" id="{34545784-DA6F-4415-AA23-E8DDB87FEAD7}"/>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BFEE0802-9BDA-4580-963B-CCA111BE59F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3" name="Text Placeholder 14">
            <a:extLst>
              <a:ext uri="{FF2B5EF4-FFF2-40B4-BE49-F238E27FC236}">
                <a16:creationId xmlns:a16="http://schemas.microsoft.com/office/drawing/2014/main" id="{70DEB040-9785-4978-B0CE-5F11C1C655D6}"/>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24607111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2 tables">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4" y="1332000"/>
            <a:ext cx="3322498" cy="1929426"/>
          </a:xfrm>
        </p:spPr>
        <p:txBody>
          <a:bodyPr/>
          <a:lstStyle>
            <a:lvl1pPr>
              <a:lnSpc>
                <a:spcPts val="1800"/>
              </a:lnSpc>
              <a:spcAft>
                <a:spcPts val="0"/>
              </a:spcAft>
              <a:defRPr sz="1400" b="1"/>
            </a:lvl1pPr>
            <a:lvl2pPr marL="0" indent="0">
              <a:lnSpc>
                <a:spcPts val="1800"/>
              </a:lnSpc>
              <a:buNone/>
              <a:defRPr sz="1400" b="0"/>
            </a:lvl2pPr>
            <a:lvl3pPr marL="180000" indent="-216000">
              <a:lnSpc>
                <a:spcPts val="1800"/>
              </a:lnSpc>
              <a:buFont typeface="Arial" panose="020B0604020202020204" pitchFamily="34" charset="0"/>
              <a:buChar char="•"/>
              <a:defRPr sz="1400" b="0"/>
            </a:lvl3pPr>
            <a:lvl4pPr>
              <a:lnSpc>
                <a:spcPts val="1800"/>
              </a:lnSpc>
              <a:defRPr sz="1400" b="0"/>
            </a:lvl4pPr>
            <a:lvl5pPr>
              <a:lnSpc>
                <a:spcPts val="1800"/>
              </a:lnSpc>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19" name="Straight Connector 18">
            <a:extLst>
              <a:ext uri="{FF2B5EF4-FFF2-40B4-BE49-F238E27FC236}">
                <a16:creationId xmlns:a16="http://schemas.microsoft.com/office/drawing/2014/main" id="{34545784-DA6F-4415-AA23-E8DDB87FEAD7}"/>
              </a:ext>
            </a:extLst>
          </p:cNvPr>
          <p:cNvCxnSpPr/>
          <p:nvPr userDrawn="1"/>
        </p:nvCxnSpPr>
        <p:spPr>
          <a:xfrm>
            <a:off x="587941"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409ADD2-C364-4BB6-B86F-CF9037B6D11C}"/>
              </a:ext>
            </a:extLst>
          </p:cNvPr>
          <p:cNvSpPr>
            <a:spLocks noGrp="1"/>
          </p:cNvSpPr>
          <p:nvPr>
            <p:ph idx="15"/>
          </p:nvPr>
        </p:nvSpPr>
        <p:spPr>
          <a:xfrm>
            <a:off x="575732" y="3865184"/>
            <a:ext cx="3322498" cy="1929426"/>
          </a:xfrm>
        </p:spPr>
        <p:txBody>
          <a:bodyPr/>
          <a:lstStyle>
            <a:lvl1pPr>
              <a:spcAft>
                <a:spcPts val="0"/>
              </a:spcAft>
              <a:defRPr sz="1400" b="1"/>
            </a:lvl1pPr>
            <a:lvl2pPr marL="0" indent="0">
              <a:buNone/>
              <a:defRPr sz="1400" b="0"/>
            </a:lvl2pPr>
            <a:lvl3pPr marL="180000" indent="-216000">
              <a:buFont typeface="Arial" panose="020B0604020202020204" pitchFamily="34" charset="0"/>
              <a:buChar char="•"/>
              <a:defRPr sz="1400" b="0"/>
            </a:lvl3pPr>
            <a:lvl4pPr>
              <a:defRPr sz="1400" b="0"/>
            </a:lvl4pPr>
            <a:lvl5pPr>
              <a:defRPr sz="1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able Placeholder 4">
            <a:extLst>
              <a:ext uri="{FF2B5EF4-FFF2-40B4-BE49-F238E27FC236}">
                <a16:creationId xmlns:a16="http://schemas.microsoft.com/office/drawing/2014/main" id="{A43A654E-F926-43AE-9D42-DF221FE71712}"/>
              </a:ext>
            </a:extLst>
          </p:cNvPr>
          <p:cNvSpPr>
            <a:spLocks noGrp="1"/>
          </p:cNvSpPr>
          <p:nvPr>
            <p:ph type="tbl" sz="quarter" idx="16"/>
          </p:nvPr>
        </p:nvSpPr>
        <p:spPr>
          <a:xfrm>
            <a:off x="4601980" y="1332000"/>
            <a:ext cx="6300000" cy="2058987"/>
          </a:xfrm>
        </p:spPr>
        <p:txBody>
          <a:bodyPr/>
          <a:lstStyle/>
          <a:p>
            <a:r>
              <a:rPr lang="en-US"/>
              <a:t>Click icon to add table</a:t>
            </a:r>
            <a:endParaRPr lang="en-GB"/>
          </a:p>
        </p:txBody>
      </p:sp>
      <p:sp>
        <p:nvSpPr>
          <p:cNvPr id="14" name="Table Placeholder 4">
            <a:extLst>
              <a:ext uri="{FF2B5EF4-FFF2-40B4-BE49-F238E27FC236}">
                <a16:creationId xmlns:a16="http://schemas.microsoft.com/office/drawing/2014/main" id="{9C702231-BA00-4144-98D6-18E6F2982666}"/>
              </a:ext>
            </a:extLst>
          </p:cNvPr>
          <p:cNvSpPr>
            <a:spLocks noGrp="1"/>
          </p:cNvSpPr>
          <p:nvPr>
            <p:ph type="tbl" sz="quarter" idx="17"/>
          </p:nvPr>
        </p:nvSpPr>
        <p:spPr>
          <a:xfrm>
            <a:off x="4601127" y="3899015"/>
            <a:ext cx="6300000" cy="2058987"/>
          </a:xfrm>
        </p:spPr>
        <p:txBody>
          <a:bodyPr/>
          <a:lstStyle/>
          <a:p>
            <a:r>
              <a:rPr lang="en-US"/>
              <a:t>Click icon to add table</a:t>
            </a:r>
            <a:endParaRPr lang="en-GB"/>
          </a:p>
        </p:txBody>
      </p:sp>
      <p:pic>
        <p:nvPicPr>
          <p:cNvPr id="18" name="Picture 17">
            <a:extLst>
              <a:ext uri="{FF2B5EF4-FFF2-40B4-BE49-F238E27FC236}">
                <a16:creationId xmlns:a16="http://schemas.microsoft.com/office/drawing/2014/main" id="{58B0B28C-D753-4F42-BD5D-27052DBB1E3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21" name="Text Placeholder 14">
            <a:extLst>
              <a:ext uri="{FF2B5EF4-FFF2-40B4-BE49-F238E27FC236}">
                <a16:creationId xmlns:a16="http://schemas.microsoft.com/office/drawing/2014/main" id="{FEE02DF3-2915-48FE-BFA2-E6E6FC70CD18}"/>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38163019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Graph">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3" y="1332000"/>
            <a:ext cx="4500000" cy="2158432"/>
          </a:xfrm>
        </p:spPr>
        <p:txBody>
          <a:bodyPr/>
          <a:lstStyle>
            <a:lvl1pPr>
              <a:lnSpc>
                <a:spcPts val="1700"/>
              </a:lnSpc>
              <a:spcAft>
                <a:spcPts val="1200"/>
              </a:spcAft>
              <a:defRPr sz="1500" b="0"/>
            </a:lvl1pPr>
            <a:lvl2pPr>
              <a:lnSpc>
                <a:spcPts val="1700"/>
              </a:lnSpc>
              <a:spcAft>
                <a:spcPts val="1200"/>
              </a:spcAft>
              <a:defRPr sz="1500" b="0"/>
            </a:lvl2pPr>
            <a:lvl3pPr>
              <a:lnSpc>
                <a:spcPts val="1700"/>
              </a:lnSpc>
              <a:spcAft>
                <a:spcPts val="1200"/>
              </a:spcAft>
              <a:defRPr sz="1500" b="0"/>
            </a:lvl3pPr>
            <a:lvl4pPr>
              <a:lnSpc>
                <a:spcPts val="1700"/>
              </a:lnSpc>
              <a:spcAft>
                <a:spcPts val="1200"/>
              </a:spcAft>
              <a:defRPr sz="1500" b="0"/>
            </a:lvl4pPr>
            <a:lvl5pPr>
              <a:lnSpc>
                <a:spcPts val="1700"/>
              </a:lnSpc>
              <a:spcAft>
                <a:spcPts val="1200"/>
              </a:spcAft>
              <a:defRPr sz="15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19" name="Straight Connector 18">
            <a:extLst>
              <a:ext uri="{FF2B5EF4-FFF2-40B4-BE49-F238E27FC236}">
                <a16:creationId xmlns:a16="http://schemas.microsoft.com/office/drawing/2014/main" id="{34545784-DA6F-4415-AA23-E8DDB87FEAD7}"/>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409ADD2-C364-4BB6-B86F-CF9037B6D11C}"/>
              </a:ext>
            </a:extLst>
          </p:cNvPr>
          <p:cNvSpPr>
            <a:spLocks noGrp="1"/>
          </p:cNvSpPr>
          <p:nvPr>
            <p:ph idx="15"/>
          </p:nvPr>
        </p:nvSpPr>
        <p:spPr>
          <a:xfrm>
            <a:off x="6288509" y="1332000"/>
            <a:ext cx="4320000" cy="2137144"/>
          </a:xfrm>
        </p:spPr>
        <p:txBody>
          <a:bodyPr/>
          <a:lstStyle>
            <a:lvl1pPr>
              <a:lnSpc>
                <a:spcPts val="1700"/>
              </a:lnSpc>
              <a:spcAft>
                <a:spcPts val="1200"/>
              </a:spcAft>
              <a:defRPr sz="1500" b="0"/>
            </a:lvl1pPr>
            <a:lvl2pPr>
              <a:lnSpc>
                <a:spcPts val="1700"/>
              </a:lnSpc>
              <a:spcAft>
                <a:spcPts val="1200"/>
              </a:spcAft>
              <a:defRPr sz="1500" b="0"/>
            </a:lvl2pPr>
            <a:lvl3pPr>
              <a:lnSpc>
                <a:spcPts val="1700"/>
              </a:lnSpc>
              <a:spcAft>
                <a:spcPts val="1200"/>
              </a:spcAft>
              <a:defRPr sz="1500" b="0"/>
            </a:lvl3pPr>
            <a:lvl4pPr>
              <a:lnSpc>
                <a:spcPts val="1700"/>
              </a:lnSpc>
              <a:spcAft>
                <a:spcPts val="1200"/>
              </a:spcAft>
              <a:defRPr sz="1500" b="0"/>
            </a:lvl4pPr>
            <a:lvl5pPr>
              <a:lnSpc>
                <a:spcPts val="1700"/>
              </a:lnSpc>
              <a:spcAft>
                <a:spcPts val="1200"/>
              </a:spcAft>
              <a:defRPr sz="15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A9DD25-B80A-40A1-8EB9-F961D1FD199E}"/>
              </a:ext>
            </a:extLst>
          </p:cNvPr>
          <p:cNvSpPr>
            <a:spLocks noGrp="1"/>
          </p:cNvSpPr>
          <p:nvPr>
            <p:ph type="body" sz="quarter" idx="16"/>
          </p:nvPr>
        </p:nvSpPr>
        <p:spPr>
          <a:xfrm>
            <a:off x="886172" y="3634013"/>
            <a:ext cx="2808000" cy="2232000"/>
          </a:xfrm>
          <a:custGeom>
            <a:avLst/>
            <a:gdLst>
              <a:gd name="connsiteX0" fmla="*/ 0 w 1586204"/>
              <a:gd name="connsiteY0" fmla="*/ 794968 h 1589936"/>
              <a:gd name="connsiteX1" fmla="*/ 793102 w 1586204"/>
              <a:gd name="connsiteY1" fmla="*/ 0 h 1589936"/>
              <a:gd name="connsiteX2" fmla="*/ 1586204 w 1586204"/>
              <a:gd name="connsiteY2" fmla="*/ 794968 h 1589936"/>
              <a:gd name="connsiteX3" fmla="*/ 793102 w 1586204"/>
              <a:gd name="connsiteY3" fmla="*/ 1589936 h 1589936"/>
              <a:gd name="connsiteX4" fmla="*/ 0 w 1586204"/>
              <a:gd name="connsiteY4" fmla="*/ 794968 h 1589936"/>
              <a:gd name="connsiteX0" fmla="*/ 0 w 1683259"/>
              <a:gd name="connsiteY0" fmla="*/ 794968 h 1590215"/>
              <a:gd name="connsiteX1" fmla="*/ 793102 w 1683259"/>
              <a:gd name="connsiteY1" fmla="*/ 0 h 1590215"/>
              <a:gd name="connsiteX2" fmla="*/ 1586204 w 1683259"/>
              <a:gd name="connsiteY2" fmla="*/ 794968 h 1590215"/>
              <a:gd name="connsiteX3" fmla="*/ 1582472 w 1683259"/>
              <a:gd name="connsiteY3" fmla="*/ 884542 h 1590215"/>
              <a:gd name="connsiteX4" fmla="*/ 793102 w 1683259"/>
              <a:gd name="connsiteY4" fmla="*/ 1589936 h 1590215"/>
              <a:gd name="connsiteX5" fmla="*/ 0 w 1683259"/>
              <a:gd name="connsiteY5" fmla="*/ 794968 h 1590215"/>
              <a:gd name="connsiteX0" fmla="*/ 0 w 1918375"/>
              <a:gd name="connsiteY0" fmla="*/ 794968 h 1590210"/>
              <a:gd name="connsiteX1" fmla="*/ 793102 w 1918375"/>
              <a:gd name="connsiteY1" fmla="*/ 0 h 1590210"/>
              <a:gd name="connsiteX2" fmla="*/ 1586204 w 1918375"/>
              <a:gd name="connsiteY2" fmla="*/ 794968 h 1590210"/>
              <a:gd name="connsiteX3" fmla="*/ 1918374 w 1918375"/>
              <a:gd name="connsiteY3" fmla="*/ 832290 h 1590210"/>
              <a:gd name="connsiteX4" fmla="*/ 1582472 w 1918375"/>
              <a:gd name="connsiteY4" fmla="*/ 884542 h 1590210"/>
              <a:gd name="connsiteX5" fmla="*/ 793102 w 1918375"/>
              <a:gd name="connsiteY5" fmla="*/ 1589936 h 1590210"/>
              <a:gd name="connsiteX6" fmla="*/ 0 w 1918375"/>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55454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48233"/>
              <a:gd name="connsiteY0" fmla="*/ 794968 h 1590210"/>
              <a:gd name="connsiteX1" fmla="*/ 793102 w 1948233"/>
              <a:gd name="connsiteY1" fmla="*/ 0 h 1590210"/>
              <a:gd name="connsiteX2" fmla="*/ 1586204 w 1948233"/>
              <a:gd name="connsiteY2" fmla="*/ 794968 h 1590210"/>
              <a:gd name="connsiteX3" fmla="*/ 1948232 w 1948233"/>
              <a:gd name="connsiteY3" fmla="*/ 947989 h 1590210"/>
              <a:gd name="connsiteX4" fmla="*/ 1582472 w 1948233"/>
              <a:gd name="connsiteY4" fmla="*/ 884542 h 1590210"/>
              <a:gd name="connsiteX5" fmla="*/ 793102 w 1948233"/>
              <a:gd name="connsiteY5" fmla="*/ 1589936 h 1590210"/>
              <a:gd name="connsiteX6" fmla="*/ 0 w 1948233"/>
              <a:gd name="connsiteY6" fmla="*/ 794968 h 1590210"/>
              <a:gd name="connsiteX0" fmla="*/ 0 w 1948233"/>
              <a:gd name="connsiteY0" fmla="*/ 794968 h 1590364"/>
              <a:gd name="connsiteX1" fmla="*/ 793102 w 1948233"/>
              <a:gd name="connsiteY1" fmla="*/ 0 h 1590364"/>
              <a:gd name="connsiteX2" fmla="*/ 1586204 w 1948233"/>
              <a:gd name="connsiteY2" fmla="*/ 794968 h 1590364"/>
              <a:gd name="connsiteX3" fmla="*/ 1948232 w 1948233"/>
              <a:gd name="connsiteY3" fmla="*/ 947989 h 1590364"/>
              <a:gd name="connsiteX4" fmla="*/ 1582472 w 1948233"/>
              <a:gd name="connsiteY4" fmla="*/ 884542 h 1590364"/>
              <a:gd name="connsiteX5" fmla="*/ 793102 w 1948233"/>
              <a:gd name="connsiteY5" fmla="*/ 1589936 h 1590364"/>
              <a:gd name="connsiteX6" fmla="*/ 0 w 1948233"/>
              <a:gd name="connsiteY6" fmla="*/ 794968 h 1590364"/>
              <a:gd name="connsiteX0" fmla="*/ 0 w 1948233"/>
              <a:gd name="connsiteY0" fmla="*/ 794968 h 1589964"/>
              <a:gd name="connsiteX1" fmla="*/ 793102 w 1948233"/>
              <a:gd name="connsiteY1" fmla="*/ 0 h 1589964"/>
              <a:gd name="connsiteX2" fmla="*/ 1586204 w 1948233"/>
              <a:gd name="connsiteY2" fmla="*/ 794968 h 1589964"/>
              <a:gd name="connsiteX3" fmla="*/ 1948232 w 1948233"/>
              <a:gd name="connsiteY3" fmla="*/ 947989 h 1589964"/>
              <a:gd name="connsiteX4" fmla="*/ 1582472 w 1948233"/>
              <a:gd name="connsiteY4" fmla="*/ 884542 h 1589964"/>
              <a:gd name="connsiteX5" fmla="*/ 793102 w 1948233"/>
              <a:gd name="connsiteY5" fmla="*/ 1589936 h 1589964"/>
              <a:gd name="connsiteX6" fmla="*/ 0 w 1948233"/>
              <a:gd name="connsiteY6" fmla="*/ 794968 h 1589964"/>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948232 w 1956577"/>
              <a:gd name="connsiteY3" fmla="*/ 947989 h 1589966"/>
              <a:gd name="connsiteX4" fmla="*/ 1731760 w 1956577"/>
              <a:gd name="connsiteY4" fmla="*/ 1093547 h 1589966"/>
              <a:gd name="connsiteX5" fmla="*/ 1582472 w 1956577"/>
              <a:gd name="connsiteY5" fmla="*/ 884542 h 1589966"/>
              <a:gd name="connsiteX6" fmla="*/ 793102 w 1956577"/>
              <a:gd name="connsiteY6" fmla="*/ 1589936 h 1589966"/>
              <a:gd name="connsiteX7" fmla="*/ 0 w 1956577"/>
              <a:gd name="connsiteY7"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35492 w 1956577"/>
              <a:gd name="connsiteY3" fmla="*/ 615820 h 1589966"/>
              <a:gd name="connsiteX4" fmla="*/ 1948232 w 1956577"/>
              <a:gd name="connsiteY4" fmla="*/ 947989 h 1589966"/>
              <a:gd name="connsiteX5" fmla="*/ 1731760 w 1956577"/>
              <a:gd name="connsiteY5" fmla="*/ 1093547 h 1589966"/>
              <a:gd name="connsiteX6" fmla="*/ 1582472 w 1956577"/>
              <a:gd name="connsiteY6" fmla="*/ 884542 h 1589966"/>
              <a:gd name="connsiteX7" fmla="*/ 793102 w 1956577"/>
              <a:gd name="connsiteY7" fmla="*/ 1589936 h 1589966"/>
              <a:gd name="connsiteX8" fmla="*/ 0 w 1956577"/>
              <a:gd name="connsiteY8"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675776 w 1956577"/>
              <a:gd name="connsiteY3" fmla="*/ 671804 h 1589966"/>
              <a:gd name="connsiteX4" fmla="*/ 1735492 w 1956577"/>
              <a:gd name="connsiteY4" fmla="*/ 615820 h 1589966"/>
              <a:gd name="connsiteX5" fmla="*/ 1948232 w 1956577"/>
              <a:gd name="connsiteY5" fmla="*/ 947989 h 1589966"/>
              <a:gd name="connsiteX6" fmla="*/ 1731760 w 1956577"/>
              <a:gd name="connsiteY6" fmla="*/ 1093547 h 1589966"/>
              <a:gd name="connsiteX7" fmla="*/ 1582472 w 1956577"/>
              <a:gd name="connsiteY7" fmla="*/ 884542 h 1589966"/>
              <a:gd name="connsiteX8" fmla="*/ 793102 w 1956577"/>
              <a:gd name="connsiteY8" fmla="*/ 1589936 h 1589966"/>
              <a:gd name="connsiteX9" fmla="*/ 0 w 1956577"/>
              <a:gd name="connsiteY9"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97 h 1589995"/>
              <a:gd name="connsiteX1" fmla="*/ 793102 w 1956577"/>
              <a:gd name="connsiteY1" fmla="*/ 29 h 1589995"/>
              <a:gd name="connsiteX2" fmla="*/ 1586204 w 1956577"/>
              <a:gd name="connsiteY2" fmla="*/ 772604 h 1589995"/>
              <a:gd name="connsiteX3" fmla="*/ 1769082 w 1956577"/>
              <a:gd name="connsiteY3" fmla="*/ 768871 h 1589995"/>
              <a:gd name="connsiteX4" fmla="*/ 1675776 w 1956577"/>
              <a:gd name="connsiteY4" fmla="*/ 671833 h 1589995"/>
              <a:gd name="connsiteX5" fmla="*/ 1735492 w 1956577"/>
              <a:gd name="connsiteY5" fmla="*/ 615849 h 1589995"/>
              <a:gd name="connsiteX6" fmla="*/ 1948232 w 1956577"/>
              <a:gd name="connsiteY6" fmla="*/ 948018 h 1589995"/>
              <a:gd name="connsiteX7" fmla="*/ 1731760 w 1956577"/>
              <a:gd name="connsiteY7" fmla="*/ 1093576 h 1589995"/>
              <a:gd name="connsiteX8" fmla="*/ 1582472 w 1956577"/>
              <a:gd name="connsiteY8" fmla="*/ 884571 h 1589995"/>
              <a:gd name="connsiteX9" fmla="*/ 793102 w 1956577"/>
              <a:gd name="connsiteY9" fmla="*/ 1589965 h 1589995"/>
              <a:gd name="connsiteX10" fmla="*/ 0 w 1956577"/>
              <a:gd name="connsiteY10" fmla="*/ 794997 h 1589995"/>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1708 w 1956577"/>
              <a:gd name="connsiteY3" fmla="*/ 766497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4978 h 1589976"/>
              <a:gd name="connsiteX1" fmla="*/ 793102 w 1956577"/>
              <a:gd name="connsiteY1" fmla="*/ 10 h 1589976"/>
              <a:gd name="connsiteX2" fmla="*/ 1596037 w 1956577"/>
              <a:gd name="connsiteY2" fmla="*/ 782417 h 1589976"/>
              <a:gd name="connsiteX3" fmla="*/ 1761708 w 1956577"/>
              <a:gd name="connsiteY3" fmla="*/ 76639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35933"/>
              <a:gd name="connsiteY0" fmla="*/ 794978 h 1589976"/>
              <a:gd name="connsiteX1" fmla="*/ 793102 w 1935933"/>
              <a:gd name="connsiteY1" fmla="*/ 10 h 1589976"/>
              <a:gd name="connsiteX2" fmla="*/ 1596037 w 1935933"/>
              <a:gd name="connsiteY2" fmla="*/ 782417 h 1589976"/>
              <a:gd name="connsiteX3" fmla="*/ 1759250 w 1935933"/>
              <a:gd name="connsiteY3" fmla="*/ 781141 h 1589976"/>
              <a:gd name="connsiteX4" fmla="*/ 1666175 w 1935933"/>
              <a:gd name="connsiteY4" fmla="*/ 674426 h 1589976"/>
              <a:gd name="connsiteX5" fmla="*/ 1735492 w 1935933"/>
              <a:gd name="connsiteY5" fmla="*/ 615830 h 1589976"/>
              <a:gd name="connsiteX6" fmla="*/ 1926801 w 1935933"/>
              <a:gd name="connsiteY6" fmla="*/ 831317 h 1589976"/>
              <a:gd name="connsiteX7" fmla="*/ 1731760 w 1935933"/>
              <a:gd name="connsiteY7" fmla="*/ 1093557 h 1589976"/>
              <a:gd name="connsiteX8" fmla="*/ 1582472 w 1935933"/>
              <a:gd name="connsiteY8" fmla="*/ 884552 h 1589976"/>
              <a:gd name="connsiteX9" fmla="*/ 793102 w 1935933"/>
              <a:gd name="connsiteY9" fmla="*/ 1589946 h 1589976"/>
              <a:gd name="connsiteX10" fmla="*/ 0 w 1935933"/>
              <a:gd name="connsiteY10" fmla="*/ 794978 h 1589976"/>
              <a:gd name="connsiteX0" fmla="*/ 0 w 1929209"/>
              <a:gd name="connsiteY0" fmla="*/ 794978 h 1589976"/>
              <a:gd name="connsiteX1" fmla="*/ 793102 w 1929209"/>
              <a:gd name="connsiteY1" fmla="*/ 10 h 1589976"/>
              <a:gd name="connsiteX2" fmla="*/ 1596037 w 1929209"/>
              <a:gd name="connsiteY2" fmla="*/ 782417 h 1589976"/>
              <a:gd name="connsiteX3" fmla="*/ 1759250 w 1929209"/>
              <a:gd name="connsiteY3" fmla="*/ 781141 h 1589976"/>
              <a:gd name="connsiteX4" fmla="*/ 1666175 w 1929209"/>
              <a:gd name="connsiteY4" fmla="*/ 674426 h 1589976"/>
              <a:gd name="connsiteX5" fmla="*/ 1735492 w 1929209"/>
              <a:gd name="connsiteY5" fmla="*/ 615830 h 1589976"/>
              <a:gd name="connsiteX6" fmla="*/ 1926801 w 1929209"/>
              <a:gd name="connsiteY6" fmla="*/ 831317 h 1589976"/>
              <a:gd name="connsiteX7" fmla="*/ 1731760 w 1929209"/>
              <a:gd name="connsiteY7" fmla="*/ 1093557 h 1589976"/>
              <a:gd name="connsiteX8" fmla="*/ 1582472 w 1929209"/>
              <a:gd name="connsiteY8" fmla="*/ 884552 h 1589976"/>
              <a:gd name="connsiteX9" fmla="*/ 793102 w 1929209"/>
              <a:gd name="connsiteY9" fmla="*/ 1589946 h 1589976"/>
              <a:gd name="connsiteX10" fmla="*/ 0 w 1929209"/>
              <a:gd name="connsiteY10" fmla="*/ 794978 h 1589976"/>
              <a:gd name="connsiteX0" fmla="*/ 0 w 1926801"/>
              <a:gd name="connsiteY0" fmla="*/ 794978 h 1589976"/>
              <a:gd name="connsiteX1" fmla="*/ 793102 w 1926801"/>
              <a:gd name="connsiteY1" fmla="*/ 10 h 1589976"/>
              <a:gd name="connsiteX2" fmla="*/ 1596037 w 1926801"/>
              <a:gd name="connsiteY2" fmla="*/ 782417 h 1589976"/>
              <a:gd name="connsiteX3" fmla="*/ 1759250 w 1926801"/>
              <a:gd name="connsiteY3" fmla="*/ 781141 h 1589976"/>
              <a:gd name="connsiteX4" fmla="*/ 1666175 w 1926801"/>
              <a:gd name="connsiteY4" fmla="*/ 674426 h 1589976"/>
              <a:gd name="connsiteX5" fmla="*/ 1735492 w 1926801"/>
              <a:gd name="connsiteY5" fmla="*/ 615830 h 1589976"/>
              <a:gd name="connsiteX6" fmla="*/ 1926801 w 1926801"/>
              <a:gd name="connsiteY6" fmla="*/ 831317 h 1589976"/>
              <a:gd name="connsiteX7" fmla="*/ 1731760 w 1926801"/>
              <a:gd name="connsiteY7" fmla="*/ 1093557 h 1589976"/>
              <a:gd name="connsiteX8" fmla="*/ 1582472 w 1926801"/>
              <a:gd name="connsiteY8" fmla="*/ 884552 h 1589976"/>
              <a:gd name="connsiteX9" fmla="*/ 793102 w 1926801"/>
              <a:gd name="connsiteY9" fmla="*/ 1589946 h 1589976"/>
              <a:gd name="connsiteX10" fmla="*/ 0 w 1926801"/>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90265"/>
              <a:gd name="connsiteX1" fmla="*/ 793102 w 1938707"/>
              <a:gd name="connsiteY1" fmla="*/ 10 h 1590265"/>
              <a:gd name="connsiteX2" fmla="*/ 1596037 w 1938707"/>
              <a:gd name="connsiteY2" fmla="*/ 782417 h 1590265"/>
              <a:gd name="connsiteX3" fmla="*/ 1759250 w 1938707"/>
              <a:gd name="connsiteY3" fmla="*/ 781141 h 1590265"/>
              <a:gd name="connsiteX4" fmla="*/ 1666175 w 1938707"/>
              <a:gd name="connsiteY4" fmla="*/ 674426 h 1590265"/>
              <a:gd name="connsiteX5" fmla="*/ 1735492 w 1938707"/>
              <a:gd name="connsiteY5" fmla="*/ 615830 h 1590265"/>
              <a:gd name="connsiteX6" fmla="*/ 1938707 w 1938707"/>
              <a:gd name="connsiteY6" fmla="*/ 828936 h 1590265"/>
              <a:gd name="connsiteX7" fmla="*/ 1726998 w 1938707"/>
              <a:gd name="connsiteY7" fmla="*/ 1029263 h 1590265"/>
              <a:gd name="connsiteX8" fmla="*/ 1669070 w 1938707"/>
              <a:gd name="connsiteY8" fmla="*/ 970636 h 1590265"/>
              <a:gd name="connsiteX9" fmla="*/ 1764320 w 1938707"/>
              <a:gd name="connsiteY9" fmla="*/ 870624 h 1590265"/>
              <a:gd name="connsiteX10" fmla="*/ 1596760 w 1938707"/>
              <a:gd name="connsiteY10" fmla="*/ 870265 h 1590265"/>
              <a:gd name="connsiteX11" fmla="*/ 793102 w 1938707"/>
              <a:gd name="connsiteY11" fmla="*/ 1589946 h 1590265"/>
              <a:gd name="connsiteX12" fmla="*/ 0 w 1938707"/>
              <a:gd name="connsiteY12" fmla="*/ 794978 h 1590265"/>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28348 w 1938707"/>
              <a:gd name="connsiteY5" fmla="*/ 613449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8707" h="1589971">
                <a:moveTo>
                  <a:pt x="0" y="794978"/>
                </a:moveTo>
                <a:cubicBezTo>
                  <a:pt x="0" y="355929"/>
                  <a:pt x="370577" y="2103"/>
                  <a:pt x="793102" y="10"/>
                </a:cubicBezTo>
                <a:cubicBezTo>
                  <a:pt x="1215627" y="-2083"/>
                  <a:pt x="1597592" y="348233"/>
                  <a:pt x="1596037" y="782417"/>
                </a:cubicBezTo>
                <a:cubicBezTo>
                  <a:pt x="1706448" y="783661"/>
                  <a:pt x="1692702" y="779547"/>
                  <a:pt x="1759250" y="781141"/>
                </a:cubicBezTo>
                <a:cubicBezTo>
                  <a:pt x="1693063" y="711452"/>
                  <a:pt x="1713921" y="732833"/>
                  <a:pt x="1663640" y="677043"/>
                </a:cubicBezTo>
                <a:cubicBezTo>
                  <a:pt x="1697090" y="642164"/>
                  <a:pt x="1689828" y="647816"/>
                  <a:pt x="1728348" y="613449"/>
                </a:cubicBezTo>
                <a:cubicBezTo>
                  <a:pt x="1783691" y="671260"/>
                  <a:pt x="1839765" y="730946"/>
                  <a:pt x="1938707" y="828936"/>
                </a:cubicBezTo>
                <a:cubicBezTo>
                  <a:pt x="1855227" y="906701"/>
                  <a:pt x="1804627" y="970781"/>
                  <a:pt x="1736523" y="1034026"/>
                </a:cubicBezTo>
                <a:cubicBezTo>
                  <a:pt x="1700712" y="1000890"/>
                  <a:pt x="1703300" y="1005219"/>
                  <a:pt x="1669070" y="970636"/>
                </a:cubicBezTo>
                <a:cubicBezTo>
                  <a:pt x="1715772" y="924911"/>
                  <a:pt x="1723985" y="915928"/>
                  <a:pt x="1764320" y="870624"/>
                </a:cubicBezTo>
                <a:cubicBezTo>
                  <a:pt x="1680830" y="868183"/>
                  <a:pt x="1689572" y="871822"/>
                  <a:pt x="1594378" y="872647"/>
                </a:cubicBezTo>
                <a:cubicBezTo>
                  <a:pt x="1559855" y="1245250"/>
                  <a:pt x="1215351" y="1586416"/>
                  <a:pt x="793102" y="1589946"/>
                </a:cubicBezTo>
                <a:cubicBezTo>
                  <a:pt x="370853" y="1593476"/>
                  <a:pt x="0" y="1234027"/>
                  <a:pt x="0" y="794978"/>
                </a:cubicBezTo>
                <a:close/>
              </a:path>
            </a:pathLst>
          </a:custGeom>
          <a:solidFill>
            <a:schemeClr val="tx2"/>
          </a:solidFill>
          <a:ln>
            <a:noFill/>
          </a:ln>
        </p:spPr>
        <p:txBody>
          <a:bodyPr lIns="0" tIns="0" rIns="288000" anchor="ctr"/>
          <a:lstStyle>
            <a:lvl1pPr marL="360000" algn="l">
              <a:defRPr sz="1600" b="1" spc="-20" baseline="0">
                <a:solidFill>
                  <a:schemeClr val="bg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p:txBody>
      </p:sp>
      <p:sp>
        <p:nvSpPr>
          <p:cNvPr id="21" name="Text Placeholder 3">
            <a:extLst>
              <a:ext uri="{FF2B5EF4-FFF2-40B4-BE49-F238E27FC236}">
                <a16:creationId xmlns:a16="http://schemas.microsoft.com/office/drawing/2014/main" id="{EA41002F-42F2-4CBE-8A6D-0FED6772F965}"/>
              </a:ext>
            </a:extLst>
          </p:cNvPr>
          <p:cNvSpPr>
            <a:spLocks noGrp="1"/>
          </p:cNvSpPr>
          <p:nvPr>
            <p:ph type="body" sz="quarter" idx="17"/>
          </p:nvPr>
        </p:nvSpPr>
        <p:spPr>
          <a:xfrm>
            <a:off x="4008555" y="3812454"/>
            <a:ext cx="1944000" cy="1944000"/>
          </a:xfrm>
          <a:prstGeom prst="ellipse">
            <a:avLst/>
          </a:prstGeom>
          <a:ln w="244475">
            <a:solidFill>
              <a:schemeClr val="accent1"/>
            </a:solidFill>
          </a:ln>
        </p:spPr>
        <p:txBody>
          <a:bodyPr lIns="0" tIns="0" rIns="0" anchor="ctr"/>
          <a:lstStyle>
            <a:lvl1pPr algn="ctr">
              <a:defRPr sz="16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p:txBody>
      </p:sp>
      <p:sp>
        <p:nvSpPr>
          <p:cNvPr id="22" name="Text Placeholder 3">
            <a:extLst>
              <a:ext uri="{FF2B5EF4-FFF2-40B4-BE49-F238E27FC236}">
                <a16:creationId xmlns:a16="http://schemas.microsoft.com/office/drawing/2014/main" id="{FAC84F53-B66E-46C2-9558-384F5986A47D}"/>
              </a:ext>
            </a:extLst>
          </p:cNvPr>
          <p:cNvSpPr>
            <a:spLocks noGrp="1"/>
          </p:cNvSpPr>
          <p:nvPr>
            <p:ph type="body" sz="quarter" idx="18"/>
          </p:nvPr>
        </p:nvSpPr>
        <p:spPr>
          <a:xfrm>
            <a:off x="6527045" y="3812454"/>
            <a:ext cx="1944000" cy="1944000"/>
          </a:xfrm>
          <a:prstGeom prst="ellipse">
            <a:avLst/>
          </a:prstGeom>
          <a:ln w="244475">
            <a:solidFill>
              <a:schemeClr val="accent2"/>
            </a:solidFill>
          </a:ln>
        </p:spPr>
        <p:txBody>
          <a:bodyPr lIns="0" tIns="0" rIns="0" anchor="ctr"/>
          <a:lstStyle>
            <a:lvl1pPr algn="ctr">
              <a:defRPr sz="16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p:txBody>
      </p:sp>
      <p:sp>
        <p:nvSpPr>
          <p:cNvPr id="23" name="Text Placeholder 3">
            <a:extLst>
              <a:ext uri="{FF2B5EF4-FFF2-40B4-BE49-F238E27FC236}">
                <a16:creationId xmlns:a16="http://schemas.microsoft.com/office/drawing/2014/main" id="{32C24EEA-FB29-4CF6-BCCE-178372DAA768}"/>
              </a:ext>
            </a:extLst>
          </p:cNvPr>
          <p:cNvSpPr>
            <a:spLocks noGrp="1"/>
          </p:cNvSpPr>
          <p:nvPr>
            <p:ph type="body" sz="quarter" idx="19"/>
          </p:nvPr>
        </p:nvSpPr>
        <p:spPr>
          <a:xfrm>
            <a:off x="9045536" y="3812454"/>
            <a:ext cx="1944000" cy="1944000"/>
          </a:xfrm>
          <a:prstGeom prst="ellipse">
            <a:avLst/>
          </a:prstGeom>
          <a:ln w="244475">
            <a:solidFill>
              <a:schemeClr val="accent3"/>
            </a:solidFill>
          </a:ln>
        </p:spPr>
        <p:txBody>
          <a:bodyPr lIns="0" tIns="0" rIns="0" anchor="ctr"/>
          <a:lstStyle>
            <a:lvl1pPr algn="ctr">
              <a:defRPr sz="16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Edit Master text styles</a:t>
            </a:r>
          </a:p>
        </p:txBody>
      </p:sp>
      <p:pic>
        <p:nvPicPr>
          <p:cNvPr id="18" name="Picture 17">
            <a:extLst>
              <a:ext uri="{FF2B5EF4-FFF2-40B4-BE49-F238E27FC236}">
                <a16:creationId xmlns:a16="http://schemas.microsoft.com/office/drawing/2014/main" id="{4F6BB18B-FA95-4BB1-A7FA-F5DFE67EAA2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25" name="Text Placeholder 14">
            <a:extLst>
              <a:ext uri="{FF2B5EF4-FFF2-40B4-BE49-F238E27FC236}">
                <a16:creationId xmlns:a16="http://schemas.microsoft.com/office/drawing/2014/main" id="{E7BA9330-4851-41B2-9775-13805FDBE523}"/>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2285595180"/>
      </p:ext>
    </p:extLst>
  </p:cSld>
  <p:clrMapOvr>
    <a:masterClrMapping/>
  </p:clrMapOvr>
  <p:extLst>
    <p:ext uri="{DCECCB84-F9BA-43D5-87BE-67443E8EF086}">
      <p15:sldGuideLst xmlns:p15="http://schemas.microsoft.com/office/powerpoint/2012/main">
        <p15:guide id="1" orient="horz" pos="2478">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2 Image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5565600" y="1332000"/>
            <a:ext cx="6051600" cy="2268000"/>
          </a:xfrm>
        </p:spPr>
        <p:txBody>
          <a:bodyPr anchor="ctr"/>
          <a:lstStyle>
            <a:lvl1pPr algn="ctr">
              <a:defRPr/>
            </a:lvl1pPr>
          </a:lstStyle>
          <a:p>
            <a:r>
              <a:rPr lang="en-US"/>
              <a:t>Click icon to add picture</a:t>
            </a:r>
            <a:endParaRPr lang="en-GB"/>
          </a:p>
        </p:txBody>
      </p:sp>
      <p:sp>
        <p:nvSpPr>
          <p:cNvPr id="19" name="Picture Placeholder 4">
            <a:extLst>
              <a:ext uri="{FF2B5EF4-FFF2-40B4-BE49-F238E27FC236}">
                <a16:creationId xmlns:a16="http://schemas.microsoft.com/office/drawing/2014/main" id="{644C9BB5-79AA-4D4A-B83E-21584F267D7F}"/>
              </a:ext>
            </a:extLst>
          </p:cNvPr>
          <p:cNvSpPr>
            <a:spLocks noGrp="1"/>
          </p:cNvSpPr>
          <p:nvPr>
            <p:ph type="pic" sz="quarter" idx="16"/>
          </p:nvPr>
        </p:nvSpPr>
        <p:spPr>
          <a:xfrm>
            <a:off x="5565600" y="3836671"/>
            <a:ext cx="6051600" cy="2268000"/>
          </a:xfrm>
        </p:spPr>
        <p:txBody>
          <a:bodyPr anchor="ctr"/>
          <a:lstStyle>
            <a:lvl1pPr algn="ctr">
              <a:defRPr/>
            </a:lvl1pPr>
          </a:lstStyle>
          <a:p>
            <a:r>
              <a:rPr lang="en-US"/>
              <a:t>Click icon to add picture</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2" y="1332000"/>
            <a:ext cx="4428000" cy="4676347"/>
          </a:xfrm>
        </p:spPr>
        <p:txBody>
          <a:bodyPr/>
          <a:lstStyle>
            <a:lvl1pPr>
              <a:spcAft>
                <a:spcPts val="1200"/>
              </a:spcAft>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81A4472B-9B1B-4B14-BDC0-88DFF3D9386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4" name="Text Placeholder 14">
            <a:extLst>
              <a:ext uri="{FF2B5EF4-FFF2-40B4-BE49-F238E27FC236}">
                <a16:creationId xmlns:a16="http://schemas.microsoft.com/office/drawing/2014/main" id="{27F9E6FE-392B-4E0B-AAED-3E7C68D4D248}"/>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13952771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5566611" y="1332000"/>
            <a:ext cx="6049657" cy="4756810"/>
          </a:xfrm>
        </p:spPr>
        <p:txBody>
          <a:bodyPr anchor="ctr"/>
          <a:lstStyle>
            <a:lvl1pPr algn="ctr">
              <a:defRPr/>
            </a:lvl1pPr>
          </a:lstStyle>
          <a:p>
            <a:r>
              <a:rPr lang="en-US"/>
              <a:t>Click icon to add picture</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332000"/>
            <a:ext cx="3924000" cy="4737028"/>
          </a:xfrm>
        </p:spPr>
        <p:txBody>
          <a:bodyPr/>
          <a:lstStyle>
            <a:lvl1pPr>
              <a:lnSpc>
                <a:spcPts val="2300"/>
              </a:lnSpc>
              <a:defRPr sz="2100"/>
            </a:lvl1pPr>
            <a:lvl2pPr>
              <a:lnSpc>
                <a:spcPts val="2300"/>
              </a:lnSpc>
              <a:defRPr sz="2100"/>
            </a:lvl2pPr>
            <a:lvl3pPr>
              <a:lnSpc>
                <a:spcPts val="2300"/>
              </a:lnSpc>
              <a:defRPr sz="2100"/>
            </a:lvl3pPr>
            <a:lvl4pPr>
              <a:lnSpc>
                <a:spcPts val="2300"/>
              </a:lnSpc>
              <a:defRPr sz="2100"/>
            </a:lvl4pPr>
            <a:lvl5pPr>
              <a:lnSpc>
                <a:spcPts val="2300"/>
              </a:lnSpc>
              <a:defRPr sz="21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716820C3-DB5B-44B4-8970-4D1DD69C316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3" name="Text Placeholder 14">
            <a:extLst>
              <a:ext uri="{FF2B5EF4-FFF2-40B4-BE49-F238E27FC236}">
                <a16:creationId xmlns:a16="http://schemas.microsoft.com/office/drawing/2014/main" id="{B3D93E43-05FF-484B-BEF0-F92C48C1919F}"/>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1246243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hart 1">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06C182CF-2307-477B-88F5-3F62ABC26449}"/>
              </a:ext>
            </a:extLst>
          </p:cNvPr>
          <p:cNvSpPr>
            <a:spLocks noGrp="1"/>
          </p:cNvSpPr>
          <p:nvPr>
            <p:ph type="chart" sz="quarter" idx="16"/>
          </p:nvPr>
        </p:nvSpPr>
        <p:spPr>
          <a:xfrm>
            <a:off x="575735" y="2743200"/>
            <a:ext cx="11052739" cy="3561588"/>
          </a:xfrm>
        </p:spPr>
        <p:txBody>
          <a:bodyPr anchor="ctr"/>
          <a:lstStyle>
            <a:lvl1pPr algn="ctr">
              <a:defRPr/>
            </a:lvl1pPr>
          </a:lstStyle>
          <a:p>
            <a:r>
              <a:rPr lang="en-US"/>
              <a:t>Click icon to add chart</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332000"/>
            <a:ext cx="4644000" cy="2024154"/>
          </a:xfrm>
        </p:spPr>
        <p:txBody>
          <a:bodyPr/>
          <a:lstStyle>
            <a:lvl1pPr>
              <a:lnSpc>
                <a:spcPts val="1700"/>
              </a:lnSpc>
              <a:spcAft>
                <a:spcPts val="600"/>
              </a:spcAft>
              <a:defRPr sz="1500"/>
            </a:lvl1pPr>
            <a:lvl2pPr>
              <a:lnSpc>
                <a:spcPts val="1700"/>
              </a:lnSpc>
              <a:spcAft>
                <a:spcPts val="600"/>
              </a:spcAft>
              <a:defRPr sz="1500"/>
            </a:lvl2pPr>
            <a:lvl3pPr>
              <a:lnSpc>
                <a:spcPts val="1700"/>
              </a:lnSpc>
              <a:spcAft>
                <a:spcPts val="600"/>
              </a:spcAft>
              <a:defRPr sz="1500"/>
            </a:lvl3pPr>
            <a:lvl4pPr>
              <a:lnSpc>
                <a:spcPts val="1700"/>
              </a:lnSpc>
              <a:spcAft>
                <a:spcPts val="600"/>
              </a:spcAft>
              <a:defRPr sz="1500"/>
            </a:lvl4pPr>
            <a:lvl5pPr>
              <a:lnSpc>
                <a:spcPts val="1700"/>
              </a:lnSpc>
              <a:spcAft>
                <a:spcPts val="600"/>
              </a:spcAft>
              <a:defRPr sz="1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634C02C8-4F34-4032-8EA3-A4FA214C769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3" name="Text Placeholder 14">
            <a:extLst>
              <a:ext uri="{FF2B5EF4-FFF2-40B4-BE49-F238E27FC236}">
                <a16:creationId xmlns:a16="http://schemas.microsoft.com/office/drawing/2014/main" id="{C1162830-4084-4703-B30A-48927C707657}"/>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18786482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Chart 2">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06C182CF-2307-477B-88F5-3F62ABC26449}"/>
              </a:ext>
            </a:extLst>
          </p:cNvPr>
          <p:cNvSpPr>
            <a:spLocks noGrp="1"/>
          </p:cNvSpPr>
          <p:nvPr>
            <p:ph type="chart" sz="quarter" idx="16"/>
          </p:nvPr>
        </p:nvSpPr>
        <p:spPr>
          <a:xfrm>
            <a:off x="3709481" y="1332000"/>
            <a:ext cx="7918992" cy="4807245"/>
          </a:xfrm>
        </p:spPr>
        <p:txBody>
          <a:bodyPr anchor="ctr"/>
          <a:lstStyle>
            <a:lvl1pPr algn="ctr">
              <a:defRPr/>
            </a:lvl1pPr>
          </a:lstStyle>
          <a:p>
            <a:r>
              <a:rPr lang="en-US"/>
              <a:t>Click icon to add chart</a:t>
            </a:r>
            <a:endParaRPr lang="en-GB"/>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332000"/>
            <a:ext cx="4464000" cy="2024154"/>
          </a:xfrm>
        </p:spPr>
        <p:txBody>
          <a:bodyPr/>
          <a:lstStyle>
            <a:lvl1pPr>
              <a:lnSpc>
                <a:spcPts val="1700"/>
              </a:lnSpc>
              <a:spcBef>
                <a:spcPts val="600"/>
              </a:spcBef>
              <a:spcAft>
                <a:spcPts val="0"/>
              </a:spcAft>
              <a:defRPr sz="1500"/>
            </a:lvl1pPr>
            <a:lvl2pPr>
              <a:lnSpc>
                <a:spcPts val="1700"/>
              </a:lnSpc>
              <a:spcAft>
                <a:spcPts val="600"/>
              </a:spcAft>
              <a:defRPr sz="1500"/>
            </a:lvl2pPr>
            <a:lvl3pPr>
              <a:lnSpc>
                <a:spcPts val="1700"/>
              </a:lnSpc>
              <a:spcAft>
                <a:spcPts val="600"/>
              </a:spcAft>
              <a:defRPr sz="1500"/>
            </a:lvl3pPr>
            <a:lvl4pPr>
              <a:lnSpc>
                <a:spcPts val="1700"/>
              </a:lnSpc>
              <a:spcAft>
                <a:spcPts val="600"/>
              </a:spcAft>
              <a:defRPr sz="1500"/>
            </a:lvl4pPr>
            <a:lvl5pPr>
              <a:lnSpc>
                <a:spcPts val="1700"/>
              </a:lnSpc>
              <a:spcAft>
                <a:spcPts val="600"/>
              </a:spcAft>
              <a:defRPr sz="15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4">
            <a:extLst>
              <a:ext uri="{FF2B5EF4-FFF2-40B4-BE49-F238E27FC236}">
                <a16:creationId xmlns:a16="http://schemas.microsoft.com/office/drawing/2014/main" id="{C6DBBFAA-AD72-4222-A409-007C09DEDA97}"/>
              </a:ext>
            </a:extLst>
          </p:cNvPr>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2" name="Title 1"/>
          <p:cNvSpPr>
            <a:spLocks noGrp="1"/>
          </p:cNvSpPr>
          <p:nvPr>
            <p:ph type="title"/>
          </p:nvPr>
        </p:nvSpPr>
        <p:spPr>
          <a:xfrm>
            <a:off x="575733" y="415634"/>
            <a:ext cx="8592000" cy="324000"/>
          </a:xfrm>
        </p:spPr>
        <p:txBody>
          <a:bodyPr/>
          <a:lstStyle/>
          <a:p>
            <a:r>
              <a:rPr lang="en-US"/>
              <a:t>Click to edit Master title style</a:t>
            </a:r>
          </a:p>
        </p:txBody>
      </p:sp>
      <p:sp>
        <p:nvSpPr>
          <p:cNvPr id="6" name="Slide Number Placeholder 5"/>
          <p:cNvSpPr>
            <a:spLocks noGrp="1"/>
          </p:cNvSpPr>
          <p:nvPr>
            <p:ph type="sldNum" sz="quarter" idx="12"/>
          </p:nvPr>
        </p:nvSpPr>
        <p:spPr/>
        <p:txBody>
          <a:bodyPr/>
          <a:lstStyle/>
          <a:p>
            <a:fld id="{E8A74B61-50D3-3946-8366-1E447A2A8431}" type="slidenum">
              <a:rPr lang="en-US" smtClean="0"/>
              <a:t>‹#›</a:t>
            </a:fld>
            <a:endParaRPr lang="en-US"/>
          </a:p>
        </p:txBody>
      </p:sp>
      <p:cxnSp>
        <p:nvCxnSpPr>
          <p:cNvPr id="21" name="Straight Connector 20">
            <a:extLst>
              <a:ext uri="{FF2B5EF4-FFF2-40B4-BE49-F238E27FC236}">
                <a16:creationId xmlns:a16="http://schemas.microsoft.com/office/drawing/2014/main" id="{8AEB6175-D008-410B-A557-726F5F13D8E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85FE6740-5475-4C95-83B3-B418FB2780C1}"/>
              </a:ext>
            </a:extLst>
          </p:cNvPr>
          <p:cNvSpPr>
            <a:spLocks noGrp="1"/>
          </p:cNvSpPr>
          <p:nvPr>
            <p:ph idx="17"/>
          </p:nvPr>
        </p:nvSpPr>
        <p:spPr>
          <a:xfrm>
            <a:off x="575731" y="4304051"/>
            <a:ext cx="2520000" cy="1430160"/>
          </a:xfrm>
        </p:spPr>
        <p:txBody>
          <a:bodyPr/>
          <a:lstStyle>
            <a:lvl1pPr>
              <a:lnSpc>
                <a:spcPts val="1700"/>
              </a:lnSpc>
              <a:spcBef>
                <a:spcPts val="600"/>
              </a:spcBef>
              <a:spcAft>
                <a:spcPts val="0"/>
              </a:spcAft>
              <a:defRPr sz="1400"/>
            </a:lvl1pPr>
            <a:lvl2pPr>
              <a:lnSpc>
                <a:spcPts val="1700"/>
              </a:lnSpc>
              <a:spcAft>
                <a:spcPts val="600"/>
              </a:spcAft>
              <a:defRPr sz="1400"/>
            </a:lvl2pPr>
            <a:lvl3pPr>
              <a:lnSpc>
                <a:spcPts val="1700"/>
              </a:lnSpc>
              <a:spcAft>
                <a:spcPts val="600"/>
              </a:spcAft>
              <a:defRPr sz="1400"/>
            </a:lvl3pPr>
            <a:lvl4pPr>
              <a:lnSpc>
                <a:spcPts val="1700"/>
              </a:lnSpc>
              <a:spcAft>
                <a:spcPts val="600"/>
              </a:spcAft>
              <a:defRPr sz="1400"/>
            </a:lvl4pPr>
            <a:lvl5pPr>
              <a:lnSpc>
                <a:spcPts val="1700"/>
              </a:lnSpc>
              <a:spcAft>
                <a:spcPts val="600"/>
              </a:spcAft>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5845804F-A5A8-4BF2-8616-E992A0855E6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36267" y="302400"/>
            <a:ext cx="1980000" cy="686802"/>
          </a:xfrm>
          <a:prstGeom prst="rect">
            <a:avLst/>
          </a:prstGeom>
        </p:spPr>
      </p:pic>
      <p:sp>
        <p:nvSpPr>
          <p:cNvPr id="14" name="Text Placeholder 14">
            <a:extLst>
              <a:ext uri="{FF2B5EF4-FFF2-40B4-BE49-F238E27FC236}">
                <a16:creationId xmlns:a16="http://schemas.microsoft.com/office/drawing/2014/main" id="{C0367698-BE70-476C-89F4-6FB04DAB816F}"/>
              </a:ext>
            </a:extLst>
          </p:cNvPr>
          <p:cNvSpPr>
            <a:spLocks noGrp="1"/>
          </p:cNvSpPr>
          <p:nvPr>
            <p:ph type="body" sz="quarter" idx="13"/>
          </p:nvPr>
        </p:nvSpPr>
        <p:spPr>
          <a:xfrm>
            <a:off x="575732" y="746925"/>
            <a:ext cx="8592000" cy="360000"/>
          </a:xfrm>
        </p:spPr>
        <p:txBody>
          <a:bodyPr/>
          <a:lstStyle>
            <a:lvl1pPr>
              <a:lnSpc>
                <a:spcPts val="2400"/>
              </a:lnSpc>
              <a:spcAft>
                <a:spcPts val="0"/>
              </a:spcAft>
              <a:defRPr sz="2400" b="1">
                <a:solidFill>
                  <a:schemeClr val="accent3"/>
                </a:solidFill>
              </a:defRPr>
            </a:lvl1pPr>
          </a:lstStyle>
          <a:p>
            <a:pPr lvl="0"/>
            <a:r>
              <a:rPr lang="en-US"/>
              <a:t>Edit Master text styles</a:t>
            </a:r>
          </a:p>
        </p:txBody>
      </p:sp>
    </p:spTree>
    <p:extLst>
      <p:ext uri="{BB962C8B-B14F-4D97-AF65-F5344CB8AC3E}">
        <p14:creationId xmlns:p14="http://schemas.microsoft.com/office/powerpoint/2010/main" val="4229349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ags" Target="../tags/tag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tags" Target="../tags/tag4.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ags" Target="../tags/tag3.xml"/><Relationship Id="rId2" Type="http://schemas.openxmlformats.org/officeDocument/2006/relationships/slideLayout" Target="../slideLayouts/slideLayout20.xml"/><Relationship Id="rId16" Type="http://schemas.openxmlformats.org/officeDocument/2006/relationships/theme" Target="../theme/theme2.xml"/><Relationship Id="rId20" Type="http://schemas.openxmlformats.org/officeDocument/2006/relationships/image" Target="../media/image1.emf"/><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oleObject" Target="../embeddings/oleObject1.bin"/><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1319E8F-D5FB-48EC-90A9-BB1A54FBD51B}"/>
              </a:ext>
            </a:extLst>
          </p:cNvPr>
          <p:cNvGraphicFramePr>
            <a:graphicFrameLocks noChangeAspect="1"/>
          </p:cNvGraphicFramePr>
          <p:nvPr userDrawn="1">
            <p:custDataLst>
              <p:tags r:id="rId20"/>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2" imgW="395" imgH="394" progId="TCLayout.ActiveDocument.1">
                  <p:embed/>
                </p:oleObj>
              </mc:Choice>
              <mc:Fallback>
                <p:oleObj name="think-cell Slide" r:id="rId22" imgW="395" imgH="394" progId="TCLayout.ActiveDocument.1">
                  <p:embed/>
                  <p:pic>
                    <p:nvPicPr>
                      <p:cNvPr id="7" name="Object 6" hidden="1">
                        <a:extLst>
                          <a:ext uri="{FF2B5EF4-FFF2-40B4-BE49-F238E27FC236}">
                            <a16:creationId xmlns:a16="http://schemas.microsoft.com/office/drawing/2014/main" id="{11319E8F-D5FB-48EC-90A9-BB1A54FBD51B}"/>
                          </a:ext>
                        </a:extLst>
                      </p:cNvPr>
                      <p:cNvPicPr/>
                      <p:nvPr/>
                    </p:nvPicPr>
                    <p:blipFill>
                      <a:blip r:embed="rId2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84431E-1D47-40BB-A833-235D679C4AA3}"/>
              </a:ext>
            </a:extLst>
          </p:cNvPr>
          <p:cNvSpPr/>
          <p:nvPr userDrawn="1">
            <p:custDataLst>
              <p:tags r:id="rId21"/>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575733" y="415635"/>
            <a:ext cx="8592000" cy="318654"/>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575733" y="1332000"/>
            <a:ext cx="9192000" cy="4672042"/>
          </a:xfrm>
          <a:prstGeom prst="rect">
            <a:avLst/>
          </a:prstGeom>
        </p:spPr>
        <p:txBody>
          <a:bodyPr vert="horz" lIns="0" tIns="0" rIns="0" bIns="0" rtlCol="0" anchor="t" anchorCtr="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US"/>
              <a:t>BILH Executive Committee | September 21, 2023</a:t>
            </a:r>
          </a:p>
        </p:txBody>
      </p:sp>
      <p:sp>
        <p:nvSpPr>
          <p:cNvPr id="6" name="Slide Number Placeholder 5"/>
          <p:cNvSpPr>
            <a:spLocks noGrp="1"/>
          </p:cNvSpPr>
          <p:nvPr>
            <p:ph type="sldNum" sz="quarter" idx="4"/>
          </p:nvPr>
        </p:nvSpPr>
        <p:spPr>
          <a:xfrm>
            <a:off x="10700273" y="6444000"/>
            <a:ext cx="928201" cy="237233"/>
          </a:xfrm>
          <a:prstGeom prst="rect">
            <a:avLst/>
          </a:prstGeom>
        </p:spPr>
        <p:txBody>
          <a:bodyPr vert="horz" lIns="0" tIns="0" rIns="0" bIns="0" rtlCol="0" anchor="t" anchorCtr="0">
            <a:noAutofit/>
          </a:bodyPr>
          <a:lstStyle>
            <a:lvl1pPr algn="r">
              <a:defRPr sz="1000">
                <a:solidFill>
                  <a:schemeClr val="tx2"/>
                </a:solidFill>
              </a:defRPr>
            </a:lvl1pPr>
          </a:lstStyle>
          <a:p>
            <a:fld id="{E8A74B61-50D3-3946-8366-1E447A2A8431}" type="slidenum">
              <a:rPr lang="en-US" smtClean="0"/>
              <a:pPr/>
              <a:t>‹#›</a:t>
            </a:fld>
            <a:endParaRPr lang="en-US"/>
          </a:p>
        </p:txBody>
      </p:sp>
    </p:spTree>
    <p:extLst>
      <p:ext uri="{BB962C8B-B14F-4D97-AF65-F5344CB8AC3E}">
        <p14:creationId xmlns:p14="http://schemas.microsoft.com/office/powerpoint/2010/main" val="42066811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93" r:id="rId16"/>
    <p:sldLayoutId id="2147483695" r:id="rId17"/>
    <p:sldLayoutId id="2147483696" r:id="rId18"/>
  </p:sldLayoutIdLst>
  <p:hf hdr="0" ftr="0" dt="0"/>
  <p:txStyles>
    <p:titleStyle>
      <a:lvl1pPr algn="l" defTabSz="914400" rtl="0" eaLnBrk="1" latinLnBrk="0" hangingPunct="1">
        <a:lnSpc>
          <a:spcPts val="24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ts val="1700"/>
        </a:lnSpc>
        <a:spcBef>
          <a:spcPts val="0"/>
        </a:spcBef>
        <a:spcAft>
          <a:spcPts val="600"/>
        </a:spcAft>
        <a:buFont typeface="Arial" panose="020B0604020202020204" pitchFamily="34" charset="0"/>
        <a:buNone/>
        <a:defRPr sz="1500" kern="1200">
          <a:solidFill>
            <a:schemeClr val="tx2"/>
          </a:solidFill>
          <a:latin typeface="+mn-lt"/>
          <a:ea typeface="+mn-ea"/>
          <a:cs typeface="+mn-cs"/>
        </a:defRPr>
      </a:lvl1pPr>
      <a:lvl2pPr marL="180000" indent="-216000" algn="l" defTabSz="914400" rtl="0" eaLnBrk="1" latinLnBrk="0" hangingPunct="1">
        <a:lnSpc>
          <a:spcPts val="1700"/>
        </a:lnSpc>
        <a:spcBef>
          <a:spcPts val="0"/>
        </a:spcBef>
        <a:spcAft>
          <a:spcPts val="1200"/>
        </a:spcAft>
        <a:buFont typeface="Arial" panose="020B0604020202020204" pitchFamily="34" charset="0"/>
        <a:buChar char="•"/>
        <a:defRPr sz="1500" kern="1200">
          <a:solidFill>
            <a:schemeClr val="tx2"/>
          </a:solidFill>
          <a:latin typeface="+mn-lt"/>
          <a:ea typeface="+mn-ea"/>
          <a:cs typeface="+mn-cs"/>
        </a:defRPr>
      </a:lvl2pPr>
      <a:lvl3pPr marL="180000" indent="-216000" algn="l" defTabSz="914400" rtl="0" eaLnBrk="1" latinLnBrk="0" hangingPunct="1">
        <a:lnSpc>
          <a:spcPts val="1700"/>
        </a:lnSpc>
        <a:spcBef>
          <a:spcPts val="0"/>
        </a:spcBef>
        <a:spcAft>
          <a:spcPts val="1200"/>
        </a:spcAft>
        <a:buFont typeface="Symbol" panose="05050102010706020507" pitchFamily="18" charset="2"/>
        <a:buChar char="-"/>
        <a:defRPr sz="1500" kern="1200">
          <a:solidFill>
            <a:schemeClr val="tx2"/>
          </a:solidFill>
          <a:latin typeface="+mn-lt"/>
          <a:ea typeface="+mn-ea"/>
          <a:cs typeface="+mn-cs"/>
        </a:defRPr>
      </a:lvl3pPr>
      <a:lvl4pPr marL="395288" indent="-179388" algn="l" defTabSz="914400" rtl="0" eaLnBrk="1" latinLnBrk="0" hangingPunct="1">
        <a:lnSpc>
          <a:spcPts val="1700"/>
        </a:lnSpc>
        <a:spcBef>
          <a:spcPts val="0"/>
        </a:spcBef>
        <a:spcAft>
          <a:spcPts val="1200"/>
        </a:spcAft>
        <a:buFont typeface="Symbol" panose="05050102010706020507" pitchFamily="18" charset="2"/>
        <a:buChar char="-"/>
        <a:defRPr sz="1500" kern="1200">
          <a:solidFill>
            <a:schemeClr val="tx2"/>
          </a:solidFill>
          <a:latin typeface="+mn-lt"/>
          <a:ea typeface="+mn-ea"/>
          <a:cs typeface="+mn-cs"/>
        </a:defRPr>
      </a:lvl4pPr>
      <a:lvl5pPr marL="576000" indent="-179388" algn="l" defTabSz="914400" rtl="0" eaLnBrk="1" latinLnBrk="0" hangingPunct="1">
        <a:lnSpc>
          <a:spcPts val="1700"/>
        </a:lnSpc>
        <a:spcBef>
          <a:spcPts val="0"/>
        </a:spcBef>
        <a:spcAft>
          <a:spcPts val="1200"/>
        </a:spcAft>
        <a:buFont typeface="Symbol" panose="05050102010706020507" pitchFamily="18" charset="2"/>
        <a:buChar char="-"/>
        <a:defRPr sz="15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1319E8F-D5FB-48EC-90A9-BB1A54FBD51B}"/>
              </a:ext>
            </a:extLst>
          </p:cNvPr>
          <p:cNvGraphicFramePr>
            <a:graphicFrameLocks noChangeAspect="1"/>
          </p:cNvGraphicFramePr>
          <p:nvPr userDrawn="1">
            <p:custDataLst>
              <p:tags r:id="rId17"/>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395" imgH="394" progId="TCLayout.ActiveDocument.1">
                  <p:embed/>
                </p:oleObj>
              </mc:Choice>
              <mc:Fallback>
                <p:oleObj name="think-cell Slide" r:id="rId19" imgW="395" imgH="394" progId="TCLayout.ActiveDocument.1">
                  <p:embed/>
                  <p:pic>
                    <p:nvPicPr>
                      <p:cNvPr id="7" name="Object 6" hidden="1">
                        <a:extLst>
                          <a:ext uri="{FF2B5EF4-FFF2-40B4-BE49-F238E27FC236}">
                            <a16:creationId xmlns:a16="http://schemas.microsoft.com/office/drawing/2014/main" id="{11319E8F-D5FB-48EC-90A9-BB1A54FBD51B}"/>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84431E-1D47-40BB-A833-235D679C4AA3}"/>
              </a:ext>
            </a:extLst>
          </p:cNvPr>
          <p:cNvSpPr/>
          <p:nvPr userDrawn="1">
            <p:custDataLst>
              <p:tags r:id="rId18"/>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400" b="1" i="0" baseline="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575733" y="415635"/>
            <a:ext cx="8592000" cy="318654"/>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575733" y="1332000"/>
            <a:ext cx="9192000" cy="4672042"/>
          </a:xfrm>
          <a:prstGeom prst="rect">
            <a:avLst/>
          </a:prstGeom>
        </p:spPr>
        <p:txBody>
          <a:bodyPr vert="horz" lIns="0" tIns="0" rIns="0" bIns="0" rtlCol="0" anchor="t" anchorCtr="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575733" y="6444000"/>
            <a:ext cx="6333067" cy="226299"/>
          </a:xfrm>
          <a:prstGeom prst="rect">
            <a:avLst/>
          </a:prstGeom>
        </p:spPr>
        <p:txBody>
          <a:bodyPr vert="horz" lIns="0" tIns="0" rIns="0" bIns="0" rtlCol="0" anchor="t" anchorCtr="0">
            <a:noAutofit/>
          </a:bodyPr>
          <a:lstStyle>
            <a:lvl1pPr algn="l">
              <a:defRPr sz="1000">
                <a:solidFill>
                  <a:schemeClr val="tx2"/>
                </a:solidFill>
              </a:defRPr>
            </a:lvl1pPr>
          </a:lstStyle>
          <a:p>
            <a:r>
              <a:rPr lang="en-GB"/>
              <a:t>Presentation title here | Month 2019</a:t>
            </a:r>
            <a:endParaRPr lang="en-US"/>
          </a:p>
        </p:txBody>
      </p:sp>
      <p:sp>
        <p:nvSpPr>
          <p:cNvPr id="6" name="Slide Number Placeholder 5"/>
          <p:cNvSpPr>
            <a:spLocks noGrp="1"/>
          </p:cNvSpPr>
          <p:nvPr>
            <p:ph type="sldNum" sz="quarter" idx="4"/>
          </p:nvPr>
        </p:nvSpPr>
        <p:spPr>
          <a:xfrm>
            <a:off x="10700273" y="6444000"/>
            <a:ext cx="928201" cy="237233"/>
          </a:xfrm>
          <a:prstGeom prst="rect">
            <a:avLst/>
          </a:prstGeom>
        </p:spPr>
        <p:txBody>
          <a:bodyPr vert="horz" lIns="0" tIns="0" rIns="0" bIns="0" rtlCol="0" anchor="t" anchorCtr="0">
            <a:noAutofit/>
          </a:bodyPr>
          <a:lstStyle>
            <a:lvl1pPr algn="r">
              <a:defRPr sz="1000">
                <a:solidFill>
                  <a:schemeClr val="tx2"/>
                </a:solidFill>
              </a:defRPr>
            </a:lvl1pPr>
          </a:lstStyle>
          <a:p>
            <a:fld id="{E8A74B61-50D3-3946-8366-1E447A2A8431}" type="slidenum">
              <a:rPr lang="en-US" smtClean="0"/>
              <a:pPr/>
              <a:t>‹#›</a:t>
            </a:fld>
            <a:endParaRPr lang="en-US"/>
          </a:p>
        </p:txBody>
      </p:sp>
      <p:sp>
        <p:nvSpPr>
          <p:cNvPr id="8" name="GS Doctop Placeholder" hidden="1">
            <a:extLst>
              <a:ext uri="{FF2B5EF4-FFF2-40B4-BE49-F238E27FC236}">
                <a16:creationId xmlns:a16="http://schemas.microsoft.com/office/drawing/2014/main" id="{33969E58-611A-4BEC-BD0E-A436EDEA1D18}"/>
              </a:ext>
            </a:extLst>
          </p:cNvPr>
          <p:cNvSpPr txBox="1"/>
          <p:nvPr userDrawn="1"/>
        </p:nvSpPr>
        <p:spPr>
          <a:xfrm>
            <a:off x="546100" y="0"/>
            <a:ext cx="5651500" cy="338554"/>
          </a:xfrm>
          <a:prstGeom prst="rect">
            <a:avLst/>
          </a:prstGeom>
          <a:noFill/>
        </p:spPr>
        <p:txBody>
          <a:bodyPr vert="horz" rtlCol="0">
            <a:spAutoFit/>
          </a:bodyPr>
          <a:lstStyle/>
          <a:p>
            <a:pPr algn="l"/>
            <a:r>
              <a:rPr lang="en-US" sz="800" b="0" err="1">
                <a:latin typeface="Arial" panose="020B0604020202020204" pitchFamily="34" charset="0"/>
              </a:rPr>
              <a:t>ibdroot</a:t>
            </a:r>
            <a:r>
              <a:rPr lang="en-US" sz="800" b="0">
                <a:latin typeface="Arial" panose="020B0604020202020204" pitchFamily="34" charset="0"/>
              </a:rPr>
              <a:t>\projects\IBD-NY\</a:t>
            </a:r>
            <a:r>
              <a:rPr lang="en-US" sz="800" b="0" err="1">
                <a:latin typeface="Arial" panose="020B0604020202020204" pitchFamily="34" charset="0"/>
              </a:rPr>
              <a:t>bethisraellaheycs</a:t>
            </a:r>
            <a:r>
              <a:rPr lang="en-US" sz="800" b="0">
                <a:latin typeface="Arial" panose="020B0604020202020204" pitchFamily="34" charset="0"/>
              </a:rPr>
              <a:t>\671072_1\Presentations\2023\1. Rating Agency Presentation\BILH Moody's </a:t>
            </a:r>
            <a:r>
              <a:rPr lang="en-US" sz="800" b="0" err="1">
                <a:latin typeface="Arial" panose="020B0604020202020204" pitchFamily="34" charset="0"/>
              </a:rPr>
              <a:t>Presentation_January</a:t>
            </a:r>
            <a:r>
              <a:rPr lang="en-US" sz="800" b="0">
                <a:latin typeface="Arial" panose="020B0604020202020204" pitchFamily="34" charset="0"/>
              </a:rPr>
              <a:t> 2023_v0.24 - GS Edits.pptx</a:t>
            </a:r>
          </a:p>
        </p:txBody>
      </p:sp>
    </p:spTree>
    <p:extLst>
      <p:ext uri="{BB962C8B-B14F-4D97-AF65-F5344CB8AC3E}">
        <p14:creationId xmlns:p14="http://schemas.microsoft.com/office/powerpoint/2010/main" val="21233153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Lst>
  <p:hf hdr="0" ftr="0" dt="0"/>
  <p:txStyles>
    <p:titleStyle>
      <a:lvl1pPr algn="l" defTabSz="914400" rtl="0" eaLnBrk="1" latinLnBrk="0" hangingPunct="1">
        <a:lnSpc>
          <a:spcPts val="2400"/>
        </a:lnSpc>
        <a:spcBef>
          <a:spcPct val="0"/>
        </a:spcBef>
        <a:buNone/>
        <a:defRPr sz="2400" b="1" kern="1200">
          <a:solidFill>
            <a:schemeClr val="tx2"/>
          </a:solidFill>
          <a:latin typeface="+mj-lt"/>
          <a:ea typeface="+mj-ea"/>
          <a:cs typeface="+mj-cs"/>
        </a:defRPr>
      </a:lvl1pPr>
    </p:titleStyle>
    <p:bodyStyle>
      <a:lvl1pPr marL="0" indent="0" algn="l" defTabSz="914400" rtl="0" eaLnBrk="1" latinLnBrk="0" hangingPunct="1">
        <a:lnSpc>
          <a:spcPts val="1700"/>
        </a:lnSpc>
        <a:spcBef>
          <a:spcPts val="0"/>
        </a:spcBef>
        <a:spcAft>
          <a:spcPts val="600"/>
        </a:spcAft>
        <a:buFont typeface="Arial" panose="020B0604020202020204" pitchFamily="34" charset="0"/>
        <a:buNone/>
        <a:defRPr sz="1500" kern="1200">
          <a:solidFill>
            <a:schemeClr val="tx2"/>
          </a:solidFill>
          <a:latin typeface="+mn-lt"/>
          <a:ea typeface="+mn-ea"/>
          <a:cs typeface="+mn-cs"/>
        </a:defRPr>
      </a:lvl1pPr>
      <a:lvl2pPr marL="180000" indent="-216000" algn="l" defTabSz="914400" rtl="0" eaLnBrk="1" latinLnBrk="0" hangingPunct="1">
        <a:lnSpc>
          <a:spcPts val="1700"/>
        </a:lnSpc>
        <a:spcBef>
          <a:spcPts val="0"/>
        </a:spcBef>
        <a:spcAft>
          <a:spcPts val="1200"/>
        </a:spcAft>
        <a:buFont typeface="Arial" panose="020B0604020202020204" pitchFamily="34" charset="0"/>
        <a:buChar char="•"/>
        <a:defRPr sz="1500" kern="1200">
          <a:solidFill>
            <a:schemeClr val="tx2"/>
          </a:solidFill>
          <a:latin typeface="+mn-lt"/>
          <a:ea typeface="+mn-ea"/>
          <a:cs typeface="+mn-cs"/>
        </a:defRPr>
      </a:lvl2pPr>
      <a:lvl3pPr marL="180000" indent="-216000" algn="l" defTabSz="914400" rtl="0" eaLnBrk="1" latinLnBrk="0" hangingPunct="1">
        <a:lnSpc>
          <a:spcPts val="1700"/>
        </a:lnSpc>
        <a:spcBef>
          <a:spcPts val="0"/>
        </a:spcBef>
        <a:spcAft>
          <a:spcPts val="1200"/>
        </a:spcAft>
        <a:buFont typeface="Symbol" panose="05050102010706020507" pitchFamily="18" charset="2"/>
        <a:buChar char="-"/>
        <a:defRPr sz="1500" kern="1200">
          <a:solidFill>
            <a:schemeClr val="tx2"/>
          </a:solidFill>
          <a:latin typeface="+mn-lt"/>
          <a:ea typeface="+mn-ea"/>
          <a:cs typeface="+mn-cs"/>
        </a:defRPr>
      </a:lvl3pPr>
      <a:lvl4pPr marL="395288" indent="-179388" algn="l" defTabSz="914400" rtl="0" eaLnBrk="1" latinLnBrk="0" hangingPunct="1">
        <a:lnSpc>
          <a:spcPts val="1700"/>
        </a:lnSpc>
        <a:spcBef>
          <a:spcPts val="0"/>
        </a:spcBef>
        <a:spcAft>
          <a:spcPts val="1200"/>
        </a:spcAft>
        <a:buFont typeface="Symbol" panose="05050102010706020507" pitchFamily="18" charset="2"/>
        <a:buChar char="-"/>
        <a:defRPr sz="1500" kern="1200">
          <a:solidFill>
            <a:schemeClr val="tx2"/>
          </a:solidFill>
          <a:latin typeface="+mn-lt"/>
          <a:ea typeface="+mn-ea"/>
          <a:cs typeface="+mn-cs"/>
        </a:defRPr>
      </a:lvl4pPr>
      <a:lvl5pPr marL="576000" indent="-179388" algn="l" defTabSz="914400" rtl="0" eaLnBrk="1" latinLnBrk="0" hangingPunct="1">
        <a:lnSpc>
          <a:spcPts val="1700"/>
        </a:lnSpc>
        <a:spcBef>
          <a:spcPts val="0"/>
        </a:spcBef>
        <a:spcAft>
          <a:spcPts val="1200"/>
        </a:spcAft>
        <a:buFont typeface="Symbol" panose="05050102010706020507" pitchFamily="18" charset="2"/>
        <a:buChar char="-"/>
        <a:defRPr sz="15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svg"/><Relationship Id="rId18" Type="http://schemas.openxmlformats.org/officeDocument/2006/relationships/image" Target="../media/image51.jpeg"/><Relationship Id="rId3" Type="http://schemas.openxmlformats.org/officeDocument/2006/relationships/image" Target="../media/image36.png"/><Relationship Id="rId7" Type="http://schemas.openxmlformats.org/officeDocument/2006/relationships/image" Target="../media/image40.jpeg"/><Relationship Id="rId12" Type="http://schemas.openxmlformats.org/officeDocument/2006/relationships/image" Target="../media/image45.jpeg"/><Relationship Id="rId17" Type="http://schemas.openxmlformats.org/officeDocument/2006/relationships/image" Target="../media/image50.png"/><Relationship Id="rId2" Type="http://schemas.openxmlformats.org/officeDocument/2006/relationships/notesSlide" Target="../notesSlides/notesSlide2.xml"/><Relationship Id="rId16" Type="http://schemas.openxmlformats.org/officeDocument/2006/relationships/image" Target="../media/image49.png"/><Relationship Id="rId1" Type="http://schemas.openxmlformats.org/officeDocument/2006/relationships/slideLayout" Target="../slideLayouts/slideLayout4.xml"/><Relationship Id="rId6" Type="http://schemas.openxmlformats.org/officeDocument/2006/relationships/image" Target="../media/image39.jpe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sv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svg"/></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45.jpeg"/><Relationship Id="rId7" Type="http://schemas.openxmlformats.org/officeDocument/2006/relationships/image" Target="../media/image54.png"/><Relationship Id="rId12" Type="http://schemas.openxmlformats.org/officeDocument/2006/relationships/image" Target="../media/image48.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53.png"/><Relationship Id="rId11" Type="http://schemas.openxmlformats.org/officeDocument/2006/relationships/image" Target="../media/image57.jpeg"/><Relationship Id="rId5" Type="http://schemas.openxmlformats.org/officeDocument/2006/relationships/image" Target="../media/image47.svg"/><Relationship Id="rId10" Type="http://schemas.openxmlformats.org/officeDocument/2006/relationships/image" Target="../media/image38.png"/><Relationship Id="rId4" Type="http://schemas.openxmlformats.org/officeDocument/2006/relationships/image" Target="../media/image46.svg"/><Relationship Id="rId9"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18.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28.png"/><Relationship Id="rId2" Type="http://schemas.openxmlformats.org/officeDocument/2006/relationships/image" Target="../media/image70.png"/><Relationship Id="rId1" Type="http://schemas.openxmlformats.org/officeDocument/2006/relationships/slideLayout" Target="../slideLayouts/slideLayout4.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9249" y="1425359"/>
            <a:ext cx="7741791" cy="923330"/>
          </a:xfrm>
          <a:prstGeom prst="rect">
            <a:avLst/>
          </a:prstGeom>
          <a:noFill/>
        </p:spPr>
        <p:txBody>
          <a:bodyPr wrap="square" lIns="0" tIns="0" rIns="0" bIns="0" rtlCol="0" anchor="t">
            <a:noAutofit/>
          </a:bodyPr>
          <a:lstStyle/>
          <a:p>
            <a:r>
              <a:rPr lang="en-US" sz="4200" b="1">
                <a:solidFill>
                  <a:srgbClr val="183E75"/>
                </a:solidFill>
                <a:latin typeface="Arial"/>
                <a:ea typeface="Arial" charset="0"/>
                <a:cs typeface="Arial"/>
              </a:rPr>
              <a:t>Beth Israel Lahey Health</a:t>
            </a:r>
          </a:p>
          <a:p>
            <a:r>
              <a:rPr lang="en-US" sz="4200" b="1">
                <a:solidFill>
                  <a:srgbClr val="183E75"/>
                </a:solidFill>
                <a:latin typeface="Arial"/>
                <a:ea typeface="Arial" charset="0"/>
                <a:cs typeface="Arial"/>
              </a:rPr>
              <a:t>System Overview &amp; Innovation Priorities</a:t>
            </a:r>
            <a:endParaRPr lang="en-US" sz="3200" b="1">
              <a:solidFill>
                <a:schemeClr val="bg1"/>
              </a:solidFill>
              <a:latin typeface="Arial"/>
              <a:ea typeface="Arial" charset="0"/>
              <a:cs typeface="Arial"/>
            </a:endParaRPr>
          </a:p>
          <a:p>
            <a:endParaRPr lang="en-US" sz="3200" b="1">
              <a:solidFill>
                <a:schemeClr val="bg1"/>
              </a:solidFill>
              <a:ea typeface="Arial" charset="0"/>
              <a:cs typeface="Arial"/>
            </a:endParaRPr>
          </a:p>
        </p:txBody>
      </p:sp>
      <p:sp>
        <p:nvSpPr>
          <p:cNvPr id="5" name="Rectangle 4"/>
          <p:cNvSpPr/>
          <p:nvPr/>
        </p:nvSpPr>
        <p:spPr>
          <a:xfrm>
            <a:off x="579249" y="4950024"/>
            <a:ext cx="6096000" cy="461665"/>
          </a:xfrm>
          <a:prstGeom prst="rect">
            <a:avLst/>
          </a:prstGeom>
        </p:spPr>
        <p:txBody>
          <a:bodyPr lIns="0" tIns="45720" rIns="91440" bIns="45720" anchor="t">
            <a:spAutoFit/>
          </a:bodyPr>
          <a:lstStyle/>
          <a:p>
            <a:r>
              <a:rPr lang="en-US" sz="2400" b="1" dirty="0">
                <a:solidFill>
                  <a:schemeClr val="bg1"/>
                </a:solidFill>
                <a:latin typeface="Arial"/>
                <a:ea typeface="Arial" charset="0"/>
                <a:cs typeface="Arial"/>
              </a:rPr>
              <a:t>September 30, 2026</a:t>
            </a:r>
          </a:p>
        </p:txBody>
      </p:sp>
    </p:spTree>
    <p:extLst>
      <p:ext uri="{BB962C8B-B14F-4D97-AF65-F5344CB8AC3E}">
        <p14:creationId xmlns:p14="http://schemas.microsoft.com/office/powerpoint/2010/main" val="266704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Today’s Conversation</a:t>
            </a:r>
          </a:p>
        </p:txBody>
      </p:sp>
      <p:sp>
        <p:nvSpPr>
          <p:cNvPr id="12" name="Subtitle"/>
          <p:cNvSpPr>
            <a:spLocks noGrp="1"/>
          </p:cNvSpPr>
          <p:nvPr>
            <p:ph type="body" sz="quarter" idx="13"/>
          </p:nvPr>
        </p:nvSpPr>
        <p:spPr/>
        <p:txBody>
          <a:bodyPr/>
          <a:lstStyle/>
          <a:p>
            <a:r>
              <a:rPr lang="en-US" b="0" i="1" dirty="0">
                <a:solidFill>
                  <a:srgbClr val="0069B4"/>
                </a:solidFill>
              </a:rPr>
              <a:t>An introduction to Beth Israel Lahey Health</a:t>
            </a:r>
          </a:p>
        </p:txBody>
      </p:sp>
      <p:sp>
        <p:nvSpPr>
          <p:cNvPr id="13" name="Slide Number"/>
          <p:cNvSpPr>
            <a:spLocks noGrp="1"/>
          </p:cNvSpPr>
          <p:nvPr>
            <p:ph type="sldNum" sz="quarter" idx="12"/>
          </p:nvPr>
        </p:nvSpPr>
        <p:spPr/>
        <p:txBody>
          <a:bodyPr/>
          <a:lstStyle/>
          <a:p>
            <a:fld id="{E8A74B61-50D3-3946-8366-1E447A2A8431}" type="slidenum">
              <a:rPr lang="en-US"/>
              <a:t>2</a:t>
            </a:fld>
            <a:endParaRPr lang="en-US"/>
          </a:p>
        </p:txBody>
      </p:sp>
      <p:sp>
        <p:nvSpPr>
          <p:cNvPr id="14" name="Shape 14"/>
          <p:cNvSpPr/>
          <p:nvPr/>
        </p:nvSpPr>
        <p:spPr>
          <a:xfrm>
            <a:off x="576072" y="1463040"/>
            <a:ext cx="2057400" cy="4114800"/>
          </a:xfrm>
          <a:prstGeom prst="roundRect">
            <a:avLst>
              <a:gd name="adj" fmla="val 6000"/>
            </a:avLst>
          </a:prstGeom>
          <a:solidFill>
            <a:srgbClr val="EDF2F8"/>
          </a:solidFill>
          <a:ln>
            <a:noFill/>
          </a:ln>
        </p:spPr>
        <p:txBody>
          <a:bodyPr/>
          <a:lstStyle/>
          <a:p>
            <a:endParaRPr lang="en-US"/>
          </a:p>
        </p:txBody>
      </p:sp>
      <p:sp>
        <p:nvSpPr>
          <p:cNvPr id="15" name="Shape 15"/>
          <p:cNvSpPr/>
          <p:nvPr/>
        </p:nvSpPr>
        <p:spPr>
          <a:xfrm>
            <a:off x="1124712" y="1851660"/>
            <a:ext cx="960120" cy="960120"/>
          </a:xfrm>
          <a:prstGeom prst="ellipse">
            <a:avLst/>
          </a:prstGeom>
          <a:solidFill>
            <a:srgbClr val="183E75"/>
          </a:solidFill>
          <a:ln>
            <a:noFill/>
          </a:ln>
        </p:spPr>
        <p:txBody>
          <a:bodyPr/>
          <a:lstStyle/>
          <a:p>
            <a:endParaRPr lang="en-US"/>
          </a:p>
        </p:txBody>
      </p:sp>
      <p:pic>
        <p:nvPicPr>
          <p:cNvPr id="16" name="FaHospitalAlt 16" descr="FaHospitalAlt"/>
          <p:cNvPicPr>
            <a:picLocks noChangeAspect="1"/>
          </p:cNvPicPr>
          <p:nvPr/>
        </p:nvPicPr>
        <p:blipFill>
          <a:blip r:embed="rId2"/>
          <a:stretch>
            <a:fillRect/>
          </a:stretch>
        </p:blipFill>
        <p:spPr>
          <a:xfrm>
            <a:off x="1355141" y="2082089"/>
            <a:ext cx="499262" cy="499262"/>
          </a:xfrm>
          <a:prstGeom prst="rect">
            <a:avLst/>
          </a:prstGeom>
        </p:spPr>
      </p:pic>
      <p:sp>
        <p:nvSpPr>
          <p:cNvPr id="17" name="Shape 17"/>
          <p:cNvSpPr txBox="1"/>
          <p:nvPr/>
        </p:nvSpPr>
        <p:spPr>
          <a:xfrm>
            <a:off x="713232" y="3017520"/>
            <a:ext cx="1783080" cy="36576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2600" b="1" i="0" dirty="0">
                <a:solidFill>
                  <a:srgbClr val="009EDF"/>
                </a:solidFill>
                <a:latin typeface="Arial"/>
                <a:cs typeface="Arial"/>
              </a:rPr>
              <a:t>01</a:t>
            </a:r>
          </a:p>
        </p:txBody>
      </p:sp>
      <p:sp>
        <p:nvSpPr>
          <p:cNvPr id="18" name="Shape 18"/>
          <p:cNvSpPr txBox="1"/>
          <p:nvPr/>
        </p:nvSpPr>
        <p:spPr>
          <a:xfrm>
            <a:off x="713232" y="3566160"/>
            <a:ext cx="1783080" cy="68580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600" b="1" i="0" dirty="0">
                <a:solidFill>
                  <a:srgbClr val="183E75"/>
                </a:solidFill>
                <a:latin typeface="Arial"/>
                <a:cs typeface="Arial"/>
              </a:rPr>
              <a:t>BILH at a Glance</a:t>
            </a:r>
          </a:p>
        </p:txBody>
      </p:sp>
      <p:sp>
        <p:nvSpPr>
          <p:cNvPr id="19" name="Shape 19"/>
          <p:cNvSpPr txBox="1"/>
          <p:nvPr/>
        </p:nvSpPr>
        <p:spPr>
          <a:xfrm>
            <a:off x="758952" y="4251960"/>
            <a:ext cx="1691640" cy="109728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300" b="0" i="0" dirty="0">
                <a:solidFill>
                  <a:srgbClr val="595959"/>
                </a:solidFill>
                <a:latin typeface="Arial"/>
                <a:cs typeface="Arial"/>
              </a:rPr>
              <a:t>Who we are: our scale, footprint, and strategic growth</a:t>
            </a:r>
          </a:p>
        </p:txBody>
      </p:sp>
      <p:sp>
        <p:nvSpPr>
          <p:cNvPr id="20" name="Shape 20"/>
          <p:cNvSpPr/>
          <p:nvPr/>
        </p:nvSpPr>
        <p:spPr>
          <a:xfrm>
            <a:off x="2816352" y="1463040"/>
            <a:ext cx="2057400" cy="4114800"/>
          </a:xfrm>
          <a:prstGeom prst="roundRect">
            <a:avLst>
              <a:gd name="adj" fmla="val 6000"/>
            </a:avLst>
          </a:prstGeom>
          <a:solidFill>
            <a:srgbClr val="EDF2F8"/>
          </a:solidFill>
          <a:ln>
            <a:noFill/>
          </a:ln>
        </p:spPr>
        <p:txBody>
          <a:bodyPr/>
          <a:lstStyle/>
          <a:p>
            <a:endParaRPr lang="en-US"/>
          </a:p>
        </p:txBody>
      </p:sp>
      <p:sp>
        <p:nvSpPr>
          <p:cNvPr id="21" name="Shape 21"/>
          <p:cNvSpPr/>
          <p:nvPr/>
        </p:nvSpPr>
        <p:spPr>
          <a:xfrm>
            <a:off x="3364992" y="1851660"/>
            <a:ext cx="960120" cy="960120"/>
          </a:xfrm>
          <a:prstGeom prst="ellipse">
            <a:avLst/>
          </a:prstGeom>
          <a:solidFill>
            <a:srgbClr val="183E75"/>
          </a:solidFill>
          <a:ln>
            <a:noFill/>
          </a:ln>
        </p:spPr>
        <p:txBody>
          <a:bodyPr/>
          <a:lstStyle/>
          <a:p>
            <a:endParaRPr lang="en-US"/>
          </a:p>
        </p:txBody>
      </p:sp>
      <p:pic>
        <p:nvPicPr>
          <p:cNvPr id="22" name="FaLaptopMedical 22" descr="FaLaptopMedical"/>
          <p:cNvPicPr>
            <a:picLocks noChangeAspect="1"/>
          </p:cNvPicPr>
          <p:nvPr/>
        </p:nvPicPr>
        <p:blipFill>
          <a:blip r:embed="rId3"/>
          <a:stretch>
            <a:fillRect/>
          </a:stretch>
        </p:blipFill>
        <p:spPr>
          <a:xfrm>
            <a:off x="3595421" y="2082089"/>
            <a:ext cx="499262" cy="499262"/>
          </a:xfrm>
          <a:prstGeom prst="rect">
            <a:avLst/>
          </a:prstGeom>
        </p:spPr>
      </p:pic>
      <p:sp>
        <p:nvSpPr>
          <p:cNvPr id="23" name="Shape 23"/>
          <p:cNvSpPr txBox="1"/>
          <p:nvPr/>
        </p:nvSpPr>
        <p:spPr>
          <a:xfrm>
            <a:off x="2953512" y="3017520"/>
            <a:ext cx="1783080" cy="36576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2600" b="1" i="0" dirty="0">
                <a:solidFill>
                  <a:srgbClr val="009EDF"/>
                </a:solidFill>
                <a:latin typeface="Arial"/>
                <a:cs typeface="Arial"/>
              </a:rPr>
              <a:t>02</a:t>
            </a:r>
          </a:p>
        </p:txBody>
      </p:sp>
      <p:sp>
        <p:nvSpPr>
          <p:cNvPr id="24" name="Shape 24"/>
          <p:cNvSpPr txBox="1"/>
          <p:nvPr/>
        </p:nvSpPr>
        <p:spPr>
          <a:xfrm>
            <a:off x="2953512" y="3566160"/>
            <a:ext cx="1783080" cy="68580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600" b="1" i="0" dirty="0">
                <a:solidFill>
                  <a:srgbClr val="183E75"/>
                </a:solidFill>
                <a:latin typeface="Arial"/>
                <a:cs typeface="Arial"/>
              </a:rPr>
              <a:t>Care Model Innovation</a:t>
            </a:r>
          </a:p>
        </p:txBody>
      </p:sp>
      <p:sp>
        <p:nvSpPr>
          <p:cNvPr id="25" name="Shape 25"/>
          <p:cNvSpPr txBox="1"/>
          <p:nvPr/>
        </p:nvSpPr>
        <p:spPr>
          <a:xfrm>
            <a:off x="2999232" y="4251960"/>
            <a:ext cx="1691640" cy="109728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300" b="0" i="0" dirty="0">
                <a:solidFill>
                  <a:srgbClr val="595959"/>
                </a:solidFill>
                <a:latin typeface="Arial"/>
                <a:cs typeface="Arial"/>
              </a:rPr>
              <a:t>Virtual primary care, virtual cardiac rehab, remote monitoring, and more</a:t>
            </a:r>
          </a:p>
        </p:txBody>
      </p:sp>
      <p:sp>
        <p:nvSpPr>
          <p:cNvPr id="26" name="Shape 26"/>
          <p:cNvSpPr/>
          <p:nvPr/>
        </p:nvSpPr>
        <p:spPr>
          <a:xfrm>
            <a:off x="5056632" y="1463040"/>
            <a:ext cx="2057400" cy="4114800"/>
          </a:xfrm>
          <a:prstGeom prst="roundRect">
            <a:avLst>
              <a:gd name="adj" fmla="val 6000"/>
            </a:avLst>
          </a:prstGeom>
          <a:solidFill>
            <a:srgbClr val="EDF2F8"/>
          </a:solidFill>
          <a:ln>
            <a:noFill/>
          </a:ln>
        </p:spPr>
        <p:txBody>
          <a:bodyPr/>
          <a:lstStyle/>
          <a:p>
            <a:endParaRPr lang="en-US"/>
          </a:p>
        </p:txBody>
      </p:sp>
      <p:sp>
        <p:nvSpPr>
          <p:cNvPr id="27" name="Shape 27"/>
          <p:cNvSpPr/>
          <p:nvPr/>
        </p:nvSpPr>
        <p:spPr>
          <a:xfrm>
            <a:off x="5605272" y="1851660"/>
            <a:ext cx="960120" cy="960120"/>
          </a:xfrm>
          <a:prstGeom prst="ellipse">
            <a:avLst/>
          </a:prstGeom>
          <a:solidFill>
            <a:srgbClr val="183E75"/>
          </a:solidFill>
          <a:ln>
            <a:noFill/>
          </a:ln>
        </p:spPr>
        <p:txBody>
          <a:bodyPr/>
          <a:lstStyle/>
          <a:p>
            <a:endParaRPr lang="en-US"/>
          </a:p>
        </p:txBody>
      </p:sp>
      <p:pic>
        <p:nvPicPr>
          <p:cNvPr id="28" name="FaRobot 28" descr="FaRobot"/>
          <p:cNvPicPr>
            <a:picLocks noChangeAspect="1"/>
          </p:cNvPicPr>
          <p:nvPr/>
        </p:nvPicPr>
        <p:blipFill>
          <a:blip r:embed="rId4"/>
          <a:stretch>
            <a:fillRect/>
          </a:stretch>
        </p:blipFill>
        <p:spPr>
          <a:xfrm>
            <a:off x="5835701" y="2082089"/>
            <a:ext cx="499262" cy="499262"/>
          </a:xfrm>
          <a:prstGeom prst="rect">
            <a:avLst/>
          </a:prstGeom>
        </p:spPr>
      </p:pic>
      <p:sp>
        <p:nvSpPr>
          <p:cNvPr id="29" name="Shape 29"/>
          <p:cNvSpPr txBox="1"/>
          <p:nvPr/>
        </p:nvSpPr>
        <p:spPr>
          <a:xfrm>
            <a:off x="5193792" y="3017520"/>
            <a:ext cx="1783080" cy="36576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2600" b="1" i="0" dirty="0">
                <a:solidFill>
                  <a:srgbClr val="009EDF"/>
                </a:solidFill>
                <a:latin typeface="Arial"/>
                <a:cs typeface="Arial"/>
              </a:rPr>
              <a:t>03</a:t>
            </a:r>
          </a:p>
        </p:txBody>
      </p:sp>
      <p:sp>
        <p:nvSpPr>
          <p:cNvPr id="30" name="Shape 30"/>
          <p:cNvSpPr txBox="1"/>
          <p:nvPr/>
        </p:nvSpPr>
        <p:spPr>
          <a:xfrm>
            <a:off x="5193792" y="3566160"/>
            <a:ext cx="1783080" cy="68580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600" b="1" i="0" dirty="0">
                <a:solidFill>
                  <a:srgbClr val="183E75"/>
                </a:solidFill>
                <a:latin typeface="Arial"/>
                <a:cs typeface="Arial"/>
              </a:rPr>
              <a:t>AI Transformation</a:t>
            </a:r>
          </a:p>
        </p:txBody>
      </p:sp>
      <p:sp>
        <p:nvSpPr>
          <p:cNvPr id="31" name="Shape 31"/>
          <p:cNvSpPr txBox="1"/>
          <p:nvPr/>
        </p:nvSpPr>
        <p:spPr>
          <a:xfrm>
            <a:off x="5239512" y="4251960"/>
            <a:ext cx="1691640" cy="109728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300" b="0" i="0" dirty="0">
                <a:solidFill>
                  <a:srgbClr val="595959"/>
                </a:solidFill>
                <a:latin typeface="Arial"/>
                <a:cs typeface="Arial"/>
              </a:rPr>
              <a:t>What we have deployed, how we choose, and where we are headed</a:t>
            </a:r>
          </a:p>
        </p:txBody>
      </p:sp>
      <p:sp>
        <p:nvSpPr>
          <p:cNvPr id="32" name="Shape 32"/>
          <p:cNvSpPr/>
          <p:nvPr/>
        </p:nvSpPr>
        <p:spPr>
          <a:xfrm>
            <a:off x="7296912" y="1463040"/>
            <a:ext cx="2057400" cy="4114800"/>
          </a:xfrm>
          <a:prstGeom prst="roundRect">
            <a:avLst>
              <a:gd name="adj" fmla="val 6000"/>
            </a:avLst>
          </a:prstGeom>
          <a:solidFill>
            <a:srgbClr val="EDF2F8"/>
          </a:solidFill>
          <a:ln>
            <a:noFill/>
          </a:ln>
        </p:spPr>
        <p:txBody>
          <a:bodyPr/>
          <a:lstStyle/>
          <a:p>
            <a:endParaRPr lang="en-US"/>
          </a:p>
        </p:txBody>
      </p:sp>
      <p:sp>
        <p:nvSpPr>
          <p:cNvPr id="33" name="Shape 33"/>
          <p:cNvSpPr/>
          <p:nvPr/>
        </p:nvSpPr>
        <p:spPr>
          <a:xfrm>
            <a:off x="7845552" y="1851660"/>
            <a:ext cx="960120" cy="960120"/>
          </a:xfrm>
          <a:prstGeom prst="ellipse">
            <a:avLst/>
          </a:prstGeom>
          <a:solidFill>
            <a:srgbClr val="183E75"/>
          </a:solidFill>
          <a:ln>
            <a:noFill/>
          </a:ln>
        </p:spPr>
        <p:txBody>
          <a:bodyPr/>
          <a:lstStyle/>
          <a:p>
            <a:endParaRPr lang="en-US"/>
          </a:p>
        </p:txBody>
      </p:sp>
      <p:pic>
        <p:nvPicPr>
          <p:cNvPr id="34" name="FaRocket 34" descr="FaRocket"/>
          <p:cNvPicPr>
            <a:picLocks noChangeAspect="1"/>
          </p:cNvPicPr>
          <p:nvPr/>
        </p:nvPicPr>
        <p:blipFill>
          <a:blip r:embed="rId5"/>
          <a:stretch>
            <a:fillRect/>
          </a:stretch>
        </p:blipFill>
        <p:spPr>
          <a:xfrm>
            <a:off x="8075981" y="2082089"/>
            <a:ext cx="499262" cy="499262"/>
          </a:xfrm>
          <a:prstGeom prst="rect">
            <a:avLst/>
          </a:prstGeom>
        </p:spPr>
      </p:pic>
      <p:sp>
        <p:nvSpPr>
          <p:cNvPr id="35" name="Shape 35"/>
          <p:cNvSpPr txBox="1"/>
          <p:nvPr/>
        </p:nvSpPr>
        <p:spPr>
          <a:xfrm>
            <a:off x="7434072" y="3017520"/>
            <a:ext cx="1783080" cy="36576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2600" b="1" i="0" dirty="0">
                <a:solidFill>
                  <a:srgbClr val="009EDF"/>
                </a:solidFill>
                <a:latin typeface="Arial"/>
                <a:cs typeface="Arial"/>
              </a:rPr>
              <a:t>04</a:t>
            </a:r>
          </a:p>
        </p:txBody>
      </p:sp>
      <p:sp>
        <p:nvSpPr>
          <p:cNvPr id="36" name="Shape 36"/>
          <p:cNvSpPr txBox="1"/>
          <p:nvPr/>
        </p:nvSpPr>
        <p:spPr>
          <a:xfrm>
            <a:off x="7434072" y="3566160"/>
            <a:ext cx="1783080" cy="68580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600" b="1" i="0" dirty="0">
                <a:solidFill>
                  <a:srgbClr val="183E75"/>
                </a:solidFill>
                <a:latin typeface="Arial"/>
                <a:cs typeface="Arial"/>
              </a:rPr>
              <a:t>Digital Health Launchpad</a:t>
            </a:r>
          </a:p>
        </p:txBody>
      </p:sp>
      <p:sp>
        <p:nvSpPr>
          <p:cNvPr id="37" name="Shape 37"/>
          <p:cNvSpPr txBox="1"/>
          <p:nvPr/>
        </p:nvSpPr>
        <p:spPr>
          <a:xfrm>
            <a:off x="7479792" y="4251960"/>
            <a:ext cx="1691640" cy="109728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300" b="0" i="0" dirty="0">
                <a:solidFill>
                  <a:srgbClr val="595959"/>
                </a:solidFill>
                <a:latin typeface="Arial"/>
                <a:cs typeface="Arial"/>
              </a:rPr>
              <a:t>Our new Bridge &amp; Accelerator programs for startups and clinicians</a:t>
            </a:r>
          </a:p>
        </p:txBody>
      </p:sp>
      <p:sp>
        <p:nvSpPr>
          <p:cNvPr id="38" name="Shape 38"/>
          <p:cNvSpPr/>
          <p:nvPr/>
        </p:nvSpPr>
        <p:spPr>
          <a:xfrm>
            <a:off x="9537192" y="1463040"/>
            <a:ext cx="2057400" cy="4114800"/>
          </a:xfrm>
          <a:prstGeom prst="roundRect">
            <a:avLst>
              <a:gd name="adj" fmla="val 6000"/>
            </a:avLst>
          </a:prstGeom>
          <a:solidFill>
            <a:srgbClr val="EDF2F8"/>
          </a:solidFill>
          <a:ln>
            <a:noFill/>
          </a:ln>
        </p:spPr>
        <p:txBody>
          <a:bodyPr/>
          <a:lstStyle/>
          <a:p>
            <a:endParaRPr lang="en-US"/>
          </a:p>
        </p:txBody>
      </p:sp>
      <p:sp>
        <p:nvSpPr>
          <p:cNvPr id="39" name="Shape 39"/>
          <p:cNvSpPr/>
          <p:nvPr/>
        </p:nvSpPr>
        <p:spPr>
          <a:xfrm>
            <a:off x="10085832" y="1851660"/>
            <a:ext cx="960120" cy="960120"/>
          </a:xfrm>
          <a:prstGeom prst="ellipse">
            <a:avLst/>
          </a:prstGeom>
          <a:solidFill>
            <a:srgbClr val="0069B4"/>
          </a:solidFill>
          <a:ln>
            <a:noFill/>
          </a:ln>
        </p:spPr>
        <p:txBody>
          <a:bodyPr/>
          <a:lstStyle/>
          <a:p>
            <a:endParaRPr lang="en-US"/>
          </a:p>
        </p:txBody>
      </p:sp>
      <p:pic>
        <p:nvPicPr>
          <p:cNvPr id="40" name="FaComments 40" descr="FaComments"/>
          <p:cNvPicPr>
            <a:picLocks noChangeAspect="1"/>
          </p:cNvPicPr>
          <p:nvPr/>
        </p:nvPicPr>
        <p:blipFill>
          <a:blip r:embed="rId6"/>
          <a:stretch>
            <a:fillRect/>
          </a:stretch>
        </p:blipFill>
        <p:spPr>
          <a:xfrm>
            <a:off x="10316261" y="2082089"/>
            <a:ext cx="499262" cy="499262"/>
          </a:xfrm>
          <a:prstGeom prst="rect">
            <a:avLst/>
          </a:prstGeom>
        </p:spPr>
      </p:pic>
      <p:sp>
        <p:nvSpPr>
          <p:cNvPr id="41" name="Shape 41"/>
          <p:cNvSpPr txBox="1"/>
          <p:nvPr/>
        </p:nvSpPr>
        <p:spPr>
          <a:xfrm>
            <a:off x="9674352" y="3017520"/>
            <a:ext cx="1783080" cy="36576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2600" b="1" i="0" dirty="0">
                <a:solidFill>
                  <a:srgbClr val="009EDF"/>
                </a:solidFill>
                <a:latin typeface="Arial"/>
                <a:cs typeface="Arial"/>
              </a:rPr>
              <a:t>05</a:t>
            </a:r>
          </a:p>
        </p:txBody>
      </p:sp>
      <p:sp>
        <p:nvSpPr>
          <p:cNvPr id="42" name="Shape 42"/>
          <p:cNvSpPr txBox="1"/>
          <p:nvPr/>
        </p:nvSpPr>
        <p:spPr>
          <a:xfrm>
            <a:off x="9674352" y="3566160"/>
            <a:ext cx="1783080" cy="68580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600" b="1" i="0" dirty="0">
                <a:solidFill>
                  <a:srgbClr val="183E75"/>
                </a:solidFill>
                <a:latin typeface="Arial"/>
                <a:cs typeface="Arial"/>
              </a:rPr>
              <a:t>Discussion</a:t>
            </a:r>
          </a:p>
        </p:txBody>
      </p:sp>
      <p:sp>
        <p:nvSpPr>
          <p:cNvPr id="43" name="Shape 43"/>
          <p:cNvSpPr txBox="1"/>
          <p:nvPr/>
        </p:nvSpPr>
        <p:spPr>
          <a:xfrm>
            <a:off x="9720072" y="4251960"/>
            <a:ext cx="1691640" cy="1097280"/>
          </a:xfrm>
          <a:prstGeom prst="rect">
            <a:avLst/>
          </a:prstGeom>
          <a:noFill/>
          <a:ln>
            <a:noFill/>
          </a:ln>
        </p:spPr>
        <p:txBody>
          <a:bodyPr wrap="square" lIns="0" tIns="0" rIns="0" bIns="0" rtlCol="0" anchor="t">
            <a:noAutofit/>
          </a:bodyPr>
          <a:lstStyle/>
          <a:p>
            <a:pPr marL="0" indent="0" algn="ctr">
              <a:spcBef>
                <a:spcPts val="0"/>
              </a:spcBef>
              <a:spcAft>
                <a:spcPts val="0"/>
              </a:spcAft>
              <a:buNone/>
            </a:pPr>
            <a:r>
              <a:rPr lang="en-US" sz="1300" b="0" i="0" dirty="0">
                <a:solidFill>
                  <a:srgbClr val="595959"/>
                </a:solidFill>
                <a:latin typeface="Arial"/>
                <a:cs typeface="Arial"/>
              </a:rPr>
              <a:t>Where UK innovators and BILH leaders can work together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4"/>
          <p:cNvSpPr txBox="1">
            <a:spLocks/>
          </p:cNvSpPr>
          <p:nvPr/>
        </p:nvSpPr>
        <p:spPr>
          <a:xfrm>
            <a:off x="10904561" y="6445140"/>
            <a:ext cx="696151" cy="237233"/>
          </a:xfrm>
          <a:prstGeom prst="rect">
            <a:avLst/>
          </a:prstGeom>
        </p:spPr>
        <p:txBody>
          <a:bodyPr vert="horz" lIns="0" tIns="0" rIns="0" bIns="0" rtlCol="0" anchor="t" anchorCtr="0">
            <a:noAutofit/>
          </a:bodyPr>
          <a:lstStyle>
            <a:defPPr>
              <a:defRPr lang="en-US"/>
            </a:defPPr>
            <a:lvl1pPr marL="0" algn="r"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A74B61-50D3-3946-8366-1E447A2A8431}" type="slidenum">
              <a:rPr lang="en-US"/>
              <a:pPr/>
              <a:t>3</a:t>
            </a:fld>
            <a:endParaRPr lang="en-US"/>
          </a:p>
        </p:txBody>
      </p:sp>
      <p:sp>
        <p:nvSpPr>
          <p:cNvPr id="27" name="Title 2"/>
          <p:cNvSpPr>
            <a:spLocks noGrp="1"/>
          </p:cNvSpPr>
          <p:nvPr>
            <p:ph type="title"/>
          </p:nvPr>
        </p:nvSpPr>
        <p:spPr>
          <a:xfrm>
            <a:off x="556928" y="337926"/>
            <a:ext cx="8967137" cy="881274"/>
          </a:xfrm>
        </p:spPr>
        <p:txBody>
          <a:bodyPr/>
          <a:lstStyle/>
          <a:p>
            <a:pPr>
              <a:lnSpc>
                <a:spcPct val="100000"/>
              </a:lnSpc>
            </a:pPr>
            <a:r>
              <a:rPr lang="en-US">
                <a:solidFill>
                  <a:srgbClr val="183E75"/>
                </a:solidFill>
              </a:rPr>
              <a:t>BILH System Overview</a:t>
            </a:r>
            <a:br>
              <a:rPr lang="en-US"/>
            </a:br>
            <a:r>
              <a:rPr lang="en-US" b="0" i="1">
                <a:solidFill>
                  <a:schemeClr val="accent2"/>
                </a:solidFill>
              </a:rPr>
              <a:t>A Comprehensive System of Care</a:t>
            </a:r>
          </a:p>
        </p:txBody>
      </p:sp>
      <p:pic>
        <p:nvPicPr>
          <p:cNvPr id="2" name="Picture 1">
            <a:extLst>
              <a:ext uri="{FF2B5EF4-FFF2-40B4-BE49-F238E27FC236}">
                <a16:creationId xmlns:a16="http://schemas.microsoft.com/office/drawing/2014/main" id="{ECD28E5F-0B05-42C8-844A-E905E13F8801}"/>
              </a:ext>
            </a:extLst>
          </p:cNvPr>
          <p:cNvPicPr>
            <a:picLocks noChangeAspect="1"/>
          </p:cNvPicPr>
          <p:nvPr/>
        </p:nvPicPr>
        <p:blipFill rotWithShape="1">
          <a:blip r:embed="rId2"/>
          <a:srcRect t="1033" b="596"/>
          <a:stretch/>
        </p:blipFill>
        <p:spPr>
          <a:xfrm>
            <a:off x="575733" y="1160982"/>
            <a:ext cx="4948245" cy="5223820"/>
          </a:xfrm>
          <a:prstGeom prst="rect">
            <a:avLst/>
          </a:prstGeom>
        </p:spPr>
      </p:pic>
      <p:sp>
        <p:nvSpPr>
          <p:cNvPr id="115" name="object 7">
            <a:extLst>
              <a:ext uri="{FF2B5EF4-FFF2-40B4-BE49-F238E27FC236}">
                <a16:creationId xmlns:a16="http://schemas.microsoft.com/office/drawing/2014/main" id="{9608C90D-E460-4D35-9A27-8113BEA03564}"/>
              </a:ext>
            </a:extLst>
          </p:cNvPr>
          <p:cNvSpPr txBox="1"/>
          <p:nvPr/>
        </p:nvSpPr>
        <p:spPr>
          <a:xfrm>
            <a:off x="6706486" y="2799652"/>
            <a:ext cx="4667147" cy="3176703"/>
          </a:xfrm>
          <a:prstGeom prst="rect">
            <a:avLst/>
          </a:prstGeom>
        </p:spPr>
        <p:txBody>
          <a:bodyPr vert="horz" wrap="square" lIns="0" tIns="0" rIns="0" bIns="0" rtlCol="0" anchor="t">
            <a:spAutoFit/>
          </a:bodyPr>
          <a:lstStyle/>
          <a:p>
            <a:pPr defTabSz="914400" eaLnBrk="0" hangingPunct="0">
              <a:lnSpc>
                <a:spcPct val="110000"/>
              </a:lnSpc>
              <a:spcBef>
                <a:spcPct val="50000"/>
              </a:spcBef>
              <a:defRPr/>
            </a:pPr>
            <a:r>
              <a:rPr lang="en-US" sz="1400">
                <a:latin typeface="Calibri"/>
                <a:ea typeface="Calibri"/>
                <a:cs typeface="Calibri"/>
              </a:rPr>
              <a:t>Beth Israel Lahey Health is a comprehensive, high-value system of care across Eastern Massachusetts and Southern New Hampshire. </a:t>
            </a:r>
            <a:r>
              <a:rPr lang="en-US" sz="1400" b="1">
                <a:solidFill>
                  <a:schemeClr val="accent2"/>
                </a:solidFill>
                <a:latin typeface="Calibri"/>
                <a:ea typeface="Calibri"/>
                <a:cs typeface="Calibri"/>
              </a:rPr>
              <a:t>BILH offers the full continuum of care</a:t>
            </a:r>
            <a:r>
              <a:rPr lang="en-US" sz="1400">
                <a:latin typeface="Calibri"/>
                <a:ea typeface="Calibri"/>
                <a:cs typeface="Calibri"/>
              </a:rPr>
              <a:t>, from community and ambulatory care, and post-acute services to advanced tertiary/quaternary care. Our 6,500</a:t>
            </a:r>
            <a:r>
              <a:rPr kumimoji="0" lang="en-US" sz="1400" i="0" u="none" strike="noStrike" kern="1200" cap="none" spc="0" normalizeH="0" baseline="0" noProof="0">
                <a:ln>
                  <a:noFill/>
                </a:ln>
                <a:effectLst/>
                <a:uLnTx/>
                <a:uFillTx/>
                <a:latin typeface="Calibri"/>
                <a:ea typeface="Calibri"/>
                <a:cs typeface="Calibri"/>
              </a:rPr>
              <a:t> physicians and </a:t>
            </a:r>
            <a:r>
              <a:rPr lang="en-US" sz="1400">
                <a:latin typeface="Calibri"/>
                <a:ea typeface="Calibri"/>
                <a:cs typeface="Calibri"/>
              </a:rPr>
              <a:t>39,000</a:t>
            </a:r>
            <a:r>
              <a:rPr kumimoji="0" lang="en-US" sz="1400" i="0" u="none" strike="noStrike" kern="1200" cap="none" spc="0" normalizeH="0" baseline="0" noProof="0">
                <a:ln>
                  <a:noFill/>
                </a:ln>
                <a:effectLst/>
                <a:uLnTx/>
                <a:uFillTx/>
                <a:latin typeface="Calibri"/>
                <a:ea typeface="Calibri"/>
                <a:cs typeface="Calibri"/>
              </a:rPr>
              <a:t> employees are committed to our shared purpose </a:t>
            </a:r>
            <a:r>
              <a:rPr lang="en-US" sz="1400">
                <a:latin typeface="Calibri"/>
                <a:ea typeface="Calibri"/>
                <a:cs typeface="Calibri"/>
              </a:rPr>
              <a:t>to</a:t>
            </a:r>
            <a:r>
              <a:rPr lang="en-US" sz="1400">
                <a:solidFill>
                  <a:schemeClr val="bg2">
                    <a:lumMod val="50000"/>
                  </a:schemeClr>
                </a:solidFill>
                <a:latin typeface="Calibri"/>
                <a:ea typeface="Calibri"/>
                <a:cs typeface="Calibri"/>
              </a:rPr>
              <a:t> </a:t>
            </a:r>
            <a:r>
              <a:rPr lang="en-US" sz="1400" b="1" spc="-20">
                <a:solidFill>
                  <a:schemeClr val="accent2"/>
                </a:solidFill>
                <a:latin typeface="Calibri"/>
                <a:ea typeface="Calibri"/>
                <a:cs typeface="Calibri"/>
              </a:rPr>
              <a:t>create </a:t>
            </a:r>
            <a:r>
              <a:rPr lang="en-US" sz="1400" b="1" spc="-5">
                <a:solidFill>
                  <a:schemeClr val="accent2"/>
                </a:solidFill>
                <a:latin typeface="Calibri"/>
                <a:ea typeface="Calibri"/>
                <a:cs typeface="Calibri"/>
              </a:rPr>
              <a:t>healthier communities </a:t>
            </a:r>
            <a:r>
              <a:rPr lang="en-US" sz="1400" b="1">
                <a:solidFill>
                  <a:schemeClr val="accent2"/>
                </a:solidFill>
                <a:latin typeface="Calibri"/>
                <a:ea typeface="Calibri"/>
                <a:cs typeface="Calibri"/>
              </a:rPr>
              <a:t>– one  </a:t>
            </a:r>
            <a:r>
              <a:rPr lang="en-US" sz="1400" b="1" spc="-10">
                <a:solidFill>
                  <a:schemeClr val="accent2"/>
                </a:solidFill>
                <a:latin typeface="Calibri"/>
                <a:ea typeface="Calibri"/>
                <a:cs typeface="Calibri"/>
              </a:rPr>
              <a:t>person </a:t>
            </a:r>
            <a:r>
              <a:rPr lang="en-US" sz="1400" b="1" spc="-25">
                <a:solidFill>
                  <a:schemeClr val="accent2"/>
                </a:solidFill>
                <a:latin typeface="Calibri"/>
                <a:ea typeface="Calibri"/>
                <a:cs typeface="Calibri"/>
              </a:rPr>
              <a:t>at </a:t>
            </a:r>
            <a:r>
              <a:rPr lang="en-US" sz="1400" b="1">
                <a:solidFill>
                  <a:schemeClr val="accent2"/>
                </a:solidFill>
                <a:latin typeface="Calibri"/>
                <a:ea typeface="Calibri"/>
                <a:cs typeface="Calibri"/>
              </a:rPr>
              <a:t>a time – </a:t>
            </a:r>
            <a:r>
              <a:rPr lang="en-US" sz="1400" b="1" spc="-10">
                <a:solidFill>
                  <a:schemeClr val="accent2"/>
                </a:solidFill>
                <a:latin typeface="Calibri"/>
                <a:ea typeface="Calibri"/>
                <a:cs typeface="Calibri"/>
              </a:rPr>
              <a:t>through </a:t>
            </a:r>
            <a:r>
              <a:rPr lang="en-US" sz="1400" b="1">
                <a:solidFill>
                  <a:schemeClr val="accent2"/>
                </a:solidFill>
                <a:latin typeface="Calibri"/>
                <a:ea typeface="Calibri"/>
                <a:cs typeface="Calibri"/>
              </a:rPr>
              <a:t>seamless </a:t>
            </a:r>
            <a:r>
              <a:rPr lang="en-US" sz="1400" b="1" spc="-15">
                <a:solidFill>
                  <a:schemeClr val="accent2"/>
                </a:solidFill>
                <a:latin typeface="Calibri"/>
                <a:ea typeface="Calibri"/>
                <a:cs typeface="Calibri"/>
              </a:rPr>
              <a:t>care </a:t>
            </a:r>
            <a:r>
              <a:rPr lang="en-US" sz="1400" b="1">
                <a:solidFill>
                  <a:schemeClr val="accent2"/>
                </a:solidFill>
                <a:latin typeface="Calibri"/>
                <a:ea typeface="Calibri"/>
                <a:cs typeface="Calibri"/>
              </a:rPr>
              <a:t>and </a:t>
            </a:r>
            <a:r>
              <a:rPr lang="en-US" sz="1400" b="1" spc="-10">
                <a:solidFill>
                  <a:schemeClr val="accent2"/>
                </a:solidFill>
                <a:latin typeface="Calibri"/>
                <a:ea typeface="Calibri"/>
                <a:cs typeface="Calibri"/>
              </a:rPr>
              <a:t>ground-breaking </a:t>
            </a:r>
            <a:r>
              <a:rPr lang="en-US" sz="1400" b="1" spc="-5">
                <a:solidFill>
                  <a:schemeClr val="accent2"/>
                </a:solidFill>
                <a:latin typeface="Calibri"/>
                <a:ea typeface="Calibri"/>
                <a:cs typeface="Calibri"/>
              </a:rPr>
              <a:t>science, </a:t>
            </a:r>
            <a:r>
              <a:rPr lang="en-US" sz="1400" b="1" spc="-10">
                <a:solidFill>
                  <a:schemeClr val="accent2"/>
                </a:solidFill>
                <a:latin typeface="Calibri"/>
                <a:ea typeface="Calibri"/>
                <a:cs typeface="Calibri"/>
              </a:rPr>
              <a:t>driven </a:t>
            </a:r>
            <a:r>
              <a:rPr lang="en-US" sz="1400" b="1" spc="-15">
                <a:solidFill>
                  <a:schemeClr val="accent2"/>
                </a:solidFill>
                <a:latin typeface="Calibri"/>
                <a:ea typeface="Calibri"/>
                <a:cs typeface="Calibri"/>
              </a:rPr>
              <a:t>by </a:t>
            </a:r>
            <a:r>
              <a:rPr lang="en-US" sz="1400" b="1" spc="-20">
                <a:solidFill>
                  <a:schemeClr val="accent2"/>
                </a:solidFill>
                <a:latin typeface="Calibri"/>
                <a:ea typeface="Calibri"/>
                <a:cs typeface="Calibri"/>
              </a:rPr>
              <a:t>excellence, </a:t>
            </a:r>
            <a:r>
              <a:rPr lang="en-US" sz="1400" b="1" spc="-15">
                <a:solidFill>
                  <a:schemeClr val="accent2"/>
                </a:solidFill>
                <a:latin typeface="Calibri"/>
                <a:ea typeface="Calibri"/>
                <a:cs typeface="Calibri"/>
              </a:rPr>
              <a:t>innovation </a:t>
            </a:r>
            <a:r>
              <a:rPr lang="en-US" sz="1400" b="1">
                <a:solidFill>
                  <a:schemeClr val="accent2"/>
                </a:solidFill>
                <a:latin typeface="Calibri"/>
                <a:ea typeface="Calibri"/>
                <a:cs typeface="Calibri"/>
              </a:rPr>
              <a:t>and</a:t>
            </a:r>
            <a:r>
              <a:rPr lang="en-US" sz="1400" b="1" spc="45">
                <a:solidFill>
                  <a:schemeClr val="accent2"/>
                </a:solidFill>
                <a:latin typeface="Calibri"/>
                <a:ea typeface="Calibri"/>
                <a:cs typeface="Calibri"/>
              </a:rPr>
              <a:t> </a:t>
            </a:r>
            <a:r>
              <a:rPr lang="en-US" sz="1400" b="1" spc="-5">
                <a:solidFill>
                  <a:schemeClr val="accent2"/>
                </a:solidFill>
                <a:latin typeface="Calibri"/>
                <a:ea typeface="Calibri"/>
                <a:cs typeface="Calibri"/>
              </a:rPr>
              <a:t>equity.</a:t>
            </a:r>
            <a:endParaRPr lang="en-US" sz="1400">
              <a:solidFill>
                <a:schemeClr val="accent2"/>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auto" latinLnBrk="0" hangingPunct="0">
              <a:lnSpc>
                <a:spcPct val="110000"/>
              </a:lnSpc>
              <a:spcBef>
                <a:spcPct val="50000"/>
              </a:spcBef>
              <a:spcAft>
                <a:spcPts val="0"/>
              </a:spcAft>
              <a:buClrTx/>
              <a:buSzTx/>
              <a:buFontTx/>
              <a:buNone/>
              <a:tabLst/>
              <a:defRPr/>
            </a:pPr>
            <a:r>
              <a:rPr kumimoji="0" lang="en-US" sz="1400" b="0" i="0" u="none" strike="noStrike" kern="1200" cap="none" spc="0" normalizeH="0" baseline="0" noProof="0">
                <a:ln>
                  <a:noFill/>
                </a:ln>
                <a:effectLst/>
                <a:uLnTx/>
                <a:uFillTx/>
                <a:latin typeface="Calibri" panose="020F0502020204030204" pitchFamily="34" charset="0"/>
                <a:cs typeface="Calibri" panose="020F0502020204030204" pitchFamily="34" charset="0"/>
              </a:rPr>
              <a:t>Together, as a coordinated system of care, we are doing more than we ever could alone. We are solving more problems. Helping more people. Making more breakthroughs. Making a difference.</a:t>
            </a:r>
          </a:p>
        </p:txBody>
      </p:sp>
      <p:sp>
        <p:nvSpPr>
          <p:cNvPr id="116" name="TextBox 115">
            <a:extLst>
              <a:ext uri="{FF2B5EF4-FFF2-40B4-BE49-F238E27FC236}">
                <a16:creationId xmlns:a16="http://schemas.microsoft.com/office/drawing/2014/main" id="{9283FBB9-10FC-4B6B-A2CE-693873265536}"/>
              </a:ext>
            </a:extLst>
          </p:cNvPr>
          <p:cNvSpPr txBox="1"/>
          <p:nvPr/>
        </p:nvSpPr>
        <p:spPr>
          <a:xfrm>
            <a:off x="6668024" y="1631558"/>
            <a:ext cx="4477730" cy="1025345"/>
          </a:xfrm>
          <a:prstGeom prst="rect">
            <a:avLst/>
          </a:prstGeom>
          <a:noFill/>
        </p:spPr>
        <p:txBody>
          <a:bodyPr wrap="square" lIns="0" tIns="0" rIns="0" bIns="0">
            <a:spAutoFit/>
          </a:bodyPr>
          <a:lstStyle/>
          <a:p>
            <a:pPr marL="0" marR="0" lvl="0" indent="0" algn="l" defTabSz="914400" rtl="0" eaLnBrk="1" fontAlgn="auto" latinLnBrk="0" hangingPunct="1">
              <a:lnSpc>
                <a:spcPct val="75000"/>
              </a:lnSpc>
              <a:spcBef>
                <a:spcPts val="1200"/>
              </a:spcBef>
              <a:spcAft>
                <a:spcPts val="0"/>
              </a:spcAft>
              <a:buClrTx/>
              <a:buSzTx/>
              <a:buFontTx/>
              <a:buNone/>
              <a:tabLst/>
              <a:defRPr/>
            </a:pPr>
            <a:r>
              <a:rPr kumimoji="0" lang="en-US" sz="4400" b="1" i="0" u="none" strike="noStrike" kern="1200" cap="none" spc="-50" normalizeH="0" baseline="0" noProof="0">
                <a:ln>
                  <a:noFill/>
                </a:ln>
                <a:solidFill>
                  <a:srgbClr val="024A94"/>
                </a:solidFill>
                <a:effectLst/>
                <a:uLnTx/>
                <a:uFillTx/>
                <a:latin typeface="Univers" panose="020B0503020202020204" pitchFamily="34" charset="0"/>
                <a:ea typeface="+mn-ea"/>
                <a:cs typeface="+mn-cs"/>
              </a:rPr>
              <a:t>A Coordinated System of Care</a:t>
            </a:r>
          </a:p>
        </p:txBody>
      </p:sp>
    </p:spTree>
    <p:extLst>
      <p:ext uri="{BB962C8B-B14F-4D97-AF65-F5344CB8AC3E}">
        <p14:creationId xmlns:p14="http://schemas.microsoft.com/office/powerpoint/2010/main" val="3394381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4"/>
          <p:cNvSpPr txBox="1">
            <a:spLocks/>
          </p:cNvSpPr>
          <p:nvPr/>
        </p:nvSpPr>
        <p:spPr>
          <a:xfrm>
            <a:off x="10904561" y="6445140"/>
            <a:ext cx="696151" cy="237233"/>
          </a:xfrm>
          <a:prstGeom prst="rect">
            <a:avLst/>
          </a:prstGeom>
        </p:spPr>
        <p:txBody>
          <a:bodyPr vert="horz" lIns="0" tIns="0" rIns="0" bIns="0" rtlCol="0" anchor="t" anchorCtr="0">
            <a:noAutofit/>
          </a:bodyPr>
          <a:lstStyle>
            <a:defPPr>
              <a:defRPr lang="en-US"/>
            </a:defPPr>
            <a:lvl1pPr marL="0" algn="r" defTabSz="914400" rtl="0" eaLnBrk="1" latinLnBrk="0" hangingPunct="1">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A74B61-50D3-3946-8366-1E447A2A8431}" type="slidenum">
              <a:rPr lang="en-US"/>
              <a:pPr/>
              <a:t>4</a:t>
            </a:fld>
            <a:endParaRPr lang="en-US"/>
          </a:p>
        </p:txBody>
      </p:sp>
      <p:sp>
        <p:nvSpPr>
          <p:cNvPr id="27" name="Title 2"/>
          <p:cNvSpPr>
            <a:spLocks noGrp="1"/>
          </p:cNvSpPr>
          <p:nvPr>
            <p:ph type="title"/>
          </p:nvPr>
        </p:nvSpPr>
        <p:spPr>
          <a:xfrm>
            <a:off x="556928" y="337926"/>
            <a:ext cx="8967137" cy="881274"/>
          </a:xfrm>
        </p:spPr>
        <p:txBody>
          <a:bodyPr/>
          <a:lstStyle/>
          <a:p>
            <a:pPr>
              <a:lnSpc>
                <a:spcPct val="100000"/>
              </a:lnSpc>
            </a:pPr>
            <a:r>
              <a:rPr lang="en-US">
                <a:solidFill>
                  <a:srgbClr val="183E75"/>
                </a:solidFill>
              </a:rPr>
              <a:t>System Overview</a:t>
            </a:r>
            <a:br>
              <a:rPr lang="en-US"/>
            </a:br>
            <a:r>
              <a:rPr lang="en-US" b="0" i="1">
                <a:solidFill>
                  <a:schemeClr val="accent2"/>
                </a:solidFill>
              </a:rPr>
              <a:t>BILH by the Numbers</a:t>
            </a:r>
          </a:p>
        </p:txBody>
      </p:sp>
      <p:sp>
        <p:nvSpPr>
          <p:cNvPr id="29" name="Footer Placeholder 1"/>
          <p:cNvSpPr>
            <a:spLocks noGrp="1"/>
          </p:cNvSpPr>
          <p:nvPr>
            <p:ph type="ftr" sz="quarter" idx="3"/>
          </p:nvPr>
        </p:nvSpPr>
        <p:spPr>
          <a:xfrm>
            <a:off x="575733" y="6444000"/>
            <a:ext cx="6333067" cy="226299"/>
          </a:xfrm>
        </p:spPr>
        <p:txBody>
          <a:bodyPr/>
          <a:lstStyle/>
          <a:p>
            <a:endParaRPr lang="en-GB">
              <a:cs typeface="Arial"/>
            </a:endParaRPr>
          </a:p>
        </p:txBody>
      </p:sp>
      <p:pic>
        <p:nvPicPr>
          <p:cNvPr id="45" name="Picture 44">
            <a:extLst>
              <a:ext uri="{FF2B5EF4-FFF2-40B4-BE49-F238E27FC236}">
                <a16:creationId xmlns:a16="http://schemas.microsoft.com/office/drawing/2014/main" id="{3BC2D29A-5390-4681-88D7-541E985C4C77}"/>
              </a:ext>
            </a:extLst>
          </p:cNvPr>
          <p:cNvPicPr>
            <a:picLocks noChangeAspect="1"/>
          </p:cNvPicPr>
          <p:nvPr/>
        </p:nvPicPr>
        <p:blipFill>
          <a:blip r:embed="rId2"/>
          <a:srcRect l="1092" b="7418"/>
          <a:stretch/>
        </p:blipFill>
        <p:spPr>
          <a:xfrm>
            <a:off x="5575891" y="2536995"/>
            <a:ext cx="3161043" cy="1972578"/>
          </a:xfrm>
          <a:prstGeom prst="rect">
            <a:avLst/>
          </a:prstGeom>
        </p:spPr>
      </p:pic>
      <p:pic>
        <p:nvPicPr>
          <p:cNvPr id="46" name="Picture 45">
            <a:extLst>
              <a:ext uri="{FF2B5EF4-FFF2-40B4-BE49-F238E27FC236}">
                <a16:creationId xmlns:a16="http://schemas.microsoft.com/office/drawing/2014/main" id="{9A64CDE0-1F01-47C4-BD1B-A385B38A7472}"/>
              </a:ext>
            </a:extLst>
          </p:cNvPr>
          <p:cNvPicPr>
            <a:picLocks noChangeAspect="1"/>
          </p:cNvPicPr>
          <p:nvPr/>
        </p:nvPicPr>
        <p:blipFill rotWithShape="1">
          <a:blip r:embed="rId3"/>
          <a:srcRect l="-1" t="1" r="-1993" b="-601"/>
          <a:stretch/>
        </p:blipFill>
        <p:spPr>
          <a:xfrm>
            <a:off x="8752318" y="4518826"/>
            <a:ext cx="2874347" cy="1890054"/>
          </a:xfrm>
          <a:prstGeom prst="rect">
            <a:avLst/>
          </a:prstGeom>
        </p:spPr>
      </p:pic>
      <p:sp>
        <p:nvSpPr>
          <p:cNvPr id="49" name="TextBox 48">
            <a:extLst>
              <a:ext uri="{FF2B5EF4-FFF2-40B4-BE49-F238E27FC236}">
                <a16:creationId xmlns:a16="http://schemas.microsoft.com/office/drawing/2014/main" id="{9472A1F4-9569-456A-9740-899E0A8A3631}"/>
              </a:ext>
            </a:extLst>
          </p:cNvPr>
          <p:cNvSpPr txBox="1"/>
          <p:nvPr/>
        </p:nvSpPr>
        <p:spPr>
          <a:xfrm>
            <a:off x="7262551" y="4888858"/>
            <a:ext cx="1467470"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Million in Research Funding</a:t>
            </a:r>
          </a:p>
        </p:txBody>
      </p:sp>
      <p:sp>
        <p:nvSpPr>
          <p:cNvPr id="50" name="TextBox 49">
            <a:extLst>
              <a:ext uri="{FF2B5EF4-FFF2-40B4-BE49-F238E27FC236}">
                <a16:creationId xmlns:a16="http://schemas.microsoft.com/office/drawing/2014/main" id="{A8153423-2C67-4A55-B1AD-67426B72953A}"/>
              </a:ext>
            </a:extLst>
          </p:cNvPr>
          <p:cNvSpPr txBox="1"/>
          <p:nvPr/>
        </p:nvSpPr>
        <p:spPr>
          <a:xfrm>
            <a:off x="5631397" y="5531281"/>
            <a:ext cx="1495602" cy="73866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rgbClr val="7030A0"/>
                </a:solidFill>
                <a:effectLst/>
                <a:uLnTx/>
                <a:uFillTx/>
                <a:latin typeface="Univers Condensed" panose="020B0506020202050204" pitchFamily="34" charset="0"/>
                <a:ea typeface="Microsoft GothicNeo" panose="02000300000000000000" pitchFamily="2" charset="-127"/>
                <a:cs typeface="Arial Narrow" panose="020B0604020202020204" pitchFamily="34" charset="0"/>
              </a:rPr>
              <a:t>3,300+</a:t>
            </a:r>
          </a:p>
        </p:txBody>
      </p:sp>
      <p:sp>
        <p:nvSpPr>
          <p:cNvPr id="51" name="TextBox 50">
            <a:extLst>
              <a:ext uri="{FF2B5EF4-FFF2-40B4-BE49-F238E27FC236}">
                <a16:creationId xmlns:a16="http://schemas.microsoft.com/office/drawing/2014/main" id="{0A71DB09-4836-4A60-9EAE-1BEDFFE2DD2D}"/>
              </a:ext>
            </a:extLst>
          </p:cNvPr>
          <p:cNvSpPr txBox="1"/>
          <p:nvPr/>
        </p:nvSpPr>
        <p:spPr>
          <a:xfrm>
            <a:off x="7284576" y="5688082"/>
            <a:ext cx="1560431"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Active Clinical Research Studies</a:t>
            </a:r>
          </a:p>
        </p:txBody>
      </p:sp>
      <p:sp>
        <p:nvSpPr>
          <p:cNvPr id="52" name="TextBox 51">
            <a:extLst>
              <a:ext uri="{FF2B5EF4-FFF2-40B4-BE49-F238E27FC236}">
                <a16:creationId xmlns:a16="http://schemas.microsoft.com/office/drawing/2014/main" id="{C4055167-F949-4838-8D90-C8DB91F8B3C3}"/>
              </a:ext>
            </a:extLst>
          </p:cNvPr>
          <p:cNvSpPr txBox="1"/>
          <p:nvPr/>
        </p:nvSpPr>
        <p:spPr>
          <a:xfrm>
            <a:off x="9007352" y="2699023"/>
            <a:ext cx="1495602" cy="738664"/>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chemeClr val="accent1"/>
                </a:solidFill>
                <a:effectLst/>
                <a:uLnTx/>
                <a:uFillTx/>
                <a:latin typeface="Univers Condensed" panose="020B0506020202050204" pitchFamily="34" charset="0"/>
                <a:ea typeface="Microsoft GothicNeo" panose="02000300000000000000" pitchFamily="2" charset="-127"/>
                <a:cs typeface="Arial Narrow" panose="020B0604020202020204" pitchFamily="34" charset="0"/>
              </a:rPr>
              <a:t>2,500+</a:t>
            </a:r>
          </a:p>
        </p:txBody>
      </p:sp>
      <p:sp>
        <p:nvSpPr>
          <p:cNvPr id="53" name="TextBox 52">
            <a:extLst>
              <a:ext uri="{FF2B5EF4-FFF2-40B4-BE49-F238E27FC236}">
                <a16:creationId xmlns:a16="http://schemas.microsoft.com/office/drawing/2014/main" id="{3F5ED140-7545-4876-B545-87C7AE780617}"/>
              </a:ext>
            </a:extLst>
          </p:cNvPr>
          <p:cNvSpPr txBox="1"/>
          <p:nvPr/>
        </p:nvSpPr>
        <p:spPr>
          <a:xfrm>
            <a:off x="10565704" y="2914725"/>
            <a:ext cx="783848"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Residents &amp; Fellows</a:t>
            </a:r>
          </a:p>
        </p:txBody>
      </p:sp>
      <p:sp>
        <p:nvSpPr>
          <p:cNvPr id="54" name="TextBox 53">
            <a:extLst>
              <a:ext uri="{FF2B5EF4-FFF2-40B4-BE49-F238E27FC236}">
                <a16:creationId xmlns:a16="http://schemas.microsoft.com/office/drawing/2014/main" id="{57AE6258-F817-43DF-BED4-466627109247}"/>
              </a:ext>
            </a:extLst>
          </p:cNvPr>
          <p:cNvSpPr txBox="1"/>
          <p:nvPr/>
        </p:nvSpPr>
        <p:spPr>
          <a:xfrm>
            <a:off x="9002117" y="3465729"/>
            <a:ext cx="1495602" cy="738664"/>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chemeClr val="accent1"/>
                </a:solidFill>
                <a:effectLst/>
                <a:uLnTx/>
                <a:uFillTx/>
                <a:latin typeface="Univers Condensed" panose="020B0506020202050204" pitchFamily="34" charset="0"/>
                <a:ea typeface="Microsoft GothicNeo" panose="02000300000000000000" pitchFamily="2" charset="-127"/>
                <a:cs typeface="Arial Narrow" panose="020B0604020202020204" pitchFamily="34" charset="0"/>
              </a:rPr>
              <a:t>1,100+</a:t>
            </a:r>
          </a:p>
        </p:txBody>
      </p:sp>
      <p:sp>
        <p:nvSpPr>
          <p:cNvPr id="55" name="TextBox 54">
            <a:extLst>
              <a:ext uri="{FF2B5EF4-FFF2-40B4-BE49-F238E27FC236}">
                <a16:creationId xmlns:a16="http://schemas.microsoft.com/office/drawing/2014/main" id="{24DE455C-093E-43D7-BDFA-D20CCD7071A6}"/>
              </a:ext>
            </a:extLst>
          </p:cNvPr>
          <p:cNvSpPr txBox="1"/>
          <p:nvPr/>
        </p:nvSpPr>
        <p:spPr>
          <a:xfrm>
            <a:off x="10565704" y="3691837"/>
            <a:ext cx="1143168"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Medical Students</a:t>
            </a:r>
          </a:p>
        </p:txBody>
      </p:sp>
      <p:sp>
        <p:nvSpPr>
          <p:cNvPr id="56" name="TextBox 55">
            <a:extLst>
              <a:ext uri="{FF2B5EF4-FFF2-40B4-BE49-F238E27FC236}">
                <a16:creationId xmlns:a16="http://schemas.microsoft.com/office/drawing/2014/main" id="{5A629491-DDDA-4530-B7FE-AF46A1B9510F}"/>
              </a:ext>
            </a:extLst>
          </p:cNvPr>
          <p:cNvSpPr txBox="1"/>
          <p:nvPr/>
        </p:nvSpPr>
        <p:spPr>
          <a:xfrm>
            <a:off x="5631397" y="4654996"/>
            <a:ext cx="1365758" cy="73866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rgbClr val="7030A0"/>
                </a:solidFill>
                <a:effectLst/>
                <a:uLnTx/>
                <a:uFillTx/>
                <a:latin typeface="Univers Condensed" panose="020B0506020202050204" pitchFamily="34" charset="0"/>
                <a:ea typeface="+mn-ea"/>
                <a:cs typeface="Arial Narrow" panose="020B0604020202020204" pitchFamily="34" charset="0"/>
              </a:rPr>
              <a:t>$320+</a:t>
            </a:r>
          </a:p>
        </p:txBody>
      </p:sp>
      <p:sp>
        <p:nvSpPr>
          <p:cNvPr id="59" name="TextBox 58">
            <a:extLst>
              <a:ext uri="{FF2B5EF4-FFF2-40B4-BE49-F238E27FC236}">
                <a16:creationId xmlns:a16="http://schemas.microsoft.com/office/drawing/2014/main" id="{90F798F1-C0B5-45DD-AA69-6CEDD0171965}"/>
              </a:ext>
            </a:extLst>
          </p:cNvPr>
          <p:cNvSpPr txBox="1"/>
          <p:nvPr/>
        </p:nvSpPr>
        <p:spPr>
          <a:xfrm>
            <a:off x="3289753" y="5304448"/>
            <a:ext cx="1064394" cy="738664"/>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rgbClr val="41B6E6"/>
                </a:solidFill>
                <a:effectLst/>
                <a:uLnTx/>
                <a:uFillTx/>
                <a:latin typeface="Univers Condensed" panose="020B0506020202050204" pitchFamily="34" charset="0"/>
                <a:ea typeface="+mn-ea"/>
                <a:cs typeface="Arial Narrow" panose="020B0604020202020204" pitchFamily="34" charset="0"/>
              </a:rPr>
              <a:t>111k</a:t>
            </a:r>
          </a:p>
        </p:txBody>
      </p:sp>
      <p:sp>
        <p:nvSpPr>
          <p:cNvPr id="60" name="TextBox 59">
            <a:extLst>
              <a:ext uri="{FF2B5EF4-FFF2-40B4-BE49-F238E27FC236}">
                <a16:creationId xmlns:a16="http://schemas.microsoft.com/office/drawing/2014/main" id="{4FBB487B-57FC-48E6-AB5B-032265FBC587}"/>
              </a:ext>
            </a:extLst>
          </p:cNvPr>
          <p:cNvSpPr txBox="1"/>
          <p:nvPr/>
        </p:nvSpPr>
        <p:spPr>
          <a:xfrm>
            <a:off x="4459792" y="5486481"/>
            <a:ext cx="2025556"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Annual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Surgeries</a:t>
            </a:r>
          </a:p>
        </p:txBody>
      </p:sp>
      <p:sp>
        <p:nvSpPr>
          <p:cNvPr id="61" name="TextBox 60">
            <a:extLst>
              <a:ext uri="{FF2B5EF4-FFF2-40B4-BE49-F238E27FC236}">
                <a16:creationId xmlns:a16="http://schemas.microsoft.com/office/drawing/2014/main" id="{C4870D08-278B-4B37-9C06-15C87F889025}"/>
              </a:ext>
            </a:extLst>
          </p:cNvPr>
          <p:cNvSpPr txBox="1"/>
          <p:nvPr/>
        </p:nvSpPr>
        <p:spPr>
          <a:xfrm>
            <a:off x="673025" y="4714100"/>
            <a:ext cx="1064394" cy="738664"/>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rgbClr val="41B6E6"/>
                </a:solidFill>
                <a:effectLst/>
                <a:uLnTx/>
                <a:uFillTx/>
                <a:latin typeface="Univers Condensed" panose="020B0506020202050204" pitchFamily="34" charset="0"/>
                <a:ea typeface="+mn-ea"/>
                <a:cs typeface="Arial Narrow" panose="020B0604020202020204" pitchFamily="34" charset="0"/>
              </a:rPr>
              <a:t>137k</a:t>
            </a:r>
          </a:p>
        </p:txBody>
      </p:sp>
      <p:sp>
        <p:nvSpPr>
          <p:cNvPr id="62" name="TextBox 61">
            <a:extLst>
              <a:ext uri="{FF2B5EF4-FFF2-40B4-BE49-F238E27FC236}">
                <a16:creationId xmlns:a16="http://schemas.microsoft.com/office/drawing/2014/main" id="{7AC7991F-A8C8-4FA8-BFDD-69EF6B4B62FF}"/>
              </a:ext>
            </a:extLst>
          </p:cNvPr>
          <p:cNvSpPr txBox="1"/>
          <p:nvPr/>
        </p:nvSpPr>
        <p:spPr>
          <a:xfrm>
            <a:off x="1833471" y="4898671"/>
            <a:ext cx="1727066"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Univers Light" panose="020F0302020204030204" pitchFamily="34" charset="0"/>
              </a:rPr>
              <a:t>Annual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Univers Light" panose="020F0302020204030204" pitchFamily="34" charset="0"/>
              </a:rPr>
              <a:t>Discharges</a:t>
            </a:r>
          </a:p>
        </p:txBody>
      </p:sp>
      <p:sp>
        <p:nvSpPr>
          <p:cNvPr id="63" name="TextBox 62">
            <a:extLst>
              <a:ext uri="{FF2B5EF4-FFF2-40B4-BE49-F238E27FC236}">
                <a16:creationId xmlns:a16="http://schemas.microsoft.com/office/drawing/2014/main" id="{34AD6A5B-3941-49C3-90F2-05963F236147}"/>
              </a:ext>
            </a:extLst>
          </p:cNvPr>
          <p:cNvSpPr txBox="1"/>
          <p:nvPr/>
        </p:nvSpPr>
        <p:spPr>
          <a:xfrm>
            <a:off x="6222153" y="1579291"/>
            <a:ext cx="1377814" cy="738664"/>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chemeClr val="accent5"/>
                </a:solidFill>
                <a:effectLst/>
                <a:uLnTx/>
                <a:uFillTx/>
                <a:latin typeface="Univers Condensed" panose="020B0506020202050204" pitchFamily="34" charset="0"/>
                <a:ea typeface="Microsoft GothicNeo" panose="02000300000000000000" pitchFamily="2" charset="-127"/>
                <a:cs typeface="Arial Narrow" panose="020B0604020202020204" pitchFamily="34" charset="0"/>
              </a:rPr>
              <a:t>$8.3B </a:t>
            </a:r>
          </a:p>
        </p:txBody>
      </p:sp>
      <p:sp>
        <p:nvSpPr>
          <p:cNvPr id="64" name="TextBox 63">
            <a:extLst>
              <a:ext uri="{FF2B5EF4-FFF2-40B4-BE49-F238E27FC236}">
                <a16:creationId xmlns:a16="http://schemas.microsoft.com/office/drawing/2014/main" id="{ACFE868D-D980-4904-B163-F08BF5BE3D1B}"/>
              </a:ext>
            </a:extLst>
          </p:cNvPr>
          <p:cNvSpPr txBox="1"/>
          <p:nvPr/>
        </p:nvSpPr>
        <p:spPr>
          <a:xfrm>
            <a:off x="7592826" y="1745491"/>
            <a:ext cx="1348483"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Operating Revenue</a:t>
            </a:r>
            <a:endPar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Univers Light" panose="020F0302020204030204" pitchFamily="34" charset="0"/>
            </a:endParaRPr>
          </a:p>
        </p:txBody>
      </p:sp>
      <p:sp>
        <p:nvSpPr>
          <p:cNvPr id="65" name="TextBox 64">
            <a:extLst>
              <a:ext uri="{FF2B5EF4-FFF2-40B4-BE49-F238E27FC236}">
                <a16:creationId xmlns:a16="http://schemas.microsoft.com/office/drawing/2014/main" id="{72D639EC-FB34-4732-BA6F-70B7F55E9467}"/>
              </a:ext>
            </a:extLst>
          </p:cNvPr>
          <p:cNvSpPr txBox="1"/>
          <p:nvPr/>
        </p:nvSpPr>
        <p:spPr>
          <a:xfrm>
            <a:off x="622068" y="1579291"/>
            <a:ext cx="1168590" cy="738664"/>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chemeClr val="accent5"/>
                </a:solidFill>
                <a:effectLst/>
                <a:uLnTx/>
                <a:uFillTx/>
                <a:latin typeface="Univers Condensed" panose="020B0506020202050204" pitchFamily="34" charset="0"/>
                <a:ea typeface="+mn-ea"/>
                <a:cs typeface="Arial Narrow" panose="020B0604020202020204" pitchFamily="34" charset="0"/>
              </a:rPr>
              <a:t>1.7M</a:t>
            </a:r>
          </a:p>
        </p:txBody>
      </p:sp>
      <p:sp>
        <p:nvSpPr>
          <p:cNvPr id="66" name="TextBox 65">
            <a:extLst>
              <a:ext uri="{FF2B5EF4-FFF2-40B4-BE49-F238E27FC236}">
                <a16:creationId xmlns:a16="http://schemas.microsoft.com/office/drawing/2014/main" id="{EFA097AC-89A9-4013-8031-BA04843D8E91}"/>
              </a:ext>
            </a:extLst>
          </p:cNvPr>
          <p:cNvSpPr txBox="1"/>
          <p:nvPr/>
        </p:nvSpPr>
        <p:spPr>
          <a:xfrm>
            <a:off x="1942569" y="1745491"/>
            <a:ext cx="1347349"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Unique patients</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annually</a:t>
            </a:r>
          </a:p>
        </p:txBody>
      </p:sp>
      <p:sp>
        <p:nvSpPr>
          <p:cNvPr id="67" name="TextBox 66">
            <a:extLst>
              <a:ext uri="{FF2B5EF4-FFF2-40B4-BE49-F238E27FC236}">
                <a16:creationId xmlns:a16="http://schemas.microsoft.com/office/drawing/2014/main" id="{1DB287DB-AF5E-4A5F-B5E9-4153F43154AF}"/>
              </a:ext>
            </a:extLst>
          </p:cNvPr>
          <p:cNvSpPr txBox="1"/>
          <p:nvPr/>
        </p:nvSpPr>
        <p:spPr>
          <a:xfrm>
            <a:off x="677037" y="2696258"/>
            <a:ext cx="532197" cy="73866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spc="-50">
                <a:solidFill>
                  <a:srgbClr val="003354"/>
                </a:solidFill>
                <a:latin typeface="Univers Condensed" panose="020B0506020202050204" pitchFamily="34" charset="0"/>
                <a:ea typeface="Microsoft GothicNeo" panose="02000300000000000000" pitchFamily="2" charset="-127"/>
                <a:cs typeface="Arial Narrow" panose="020B0604020202020204" pitchFamily="34" charset="0"/>
              </a:rPr>
              <a:t>14</a:t>
            </a:r>
            <a:endParaRPr kumimoji="0" lang="en-US" sz="4800" b="0" i="0" u="none" strike="noStrike" kern="1200" cap="none" spc="-50" normalizeH="0" baseline="0" noProof="0">
              <a:ln>
                <a:noFill/>
              </a:ln>
              <a:solidFill>
                <a:srgbClr val="003354"/>
              </a:solidFill>
              <a:effectLst/>
              <a:uLnTx/>
              <a:uFillTx/>
              <a:latin typeface="Univers Condensed" panose="020B0506020202050204" pitchFamily="34" charset="0"/>
              <a:ea typeface="Microsoft GothicNeo" panose="02000300000000000000" pitchFamily="2" charset="-127"/>
              <a:cs typeface="Arial Narrow" panose="020B0604020202020204" pitchFamily="34" charset="0"/>
            </a:endParaRPr>
          </a:p>
        </p:txBody>
      </p:sp>
      <p:sp>
        <p:nvSpPr>
          <p:cNvPr id="68" name="TextBox 67">
            <a:extLst>
              <a:ext uri="{FF2B5EF4-FFF2-40B4-BE49-F238E27FC236}">
                <a16:creationId xmlns:a16="http://schemas.microsoft.com/office/drawing/2014/main" id="{BE2D7B22-BC05-48D8-80FB-850ABBC348D6}"/>
              </a:ext>
            </a:extLst>
          </p:cNvPr>
          <p:cNvSpPr txBox="1"/>
          <p:nvPr/>
        </p:nvSpPr>
        <p:spPr>
          <a:xfrm>
            <a:off x="1393149" y="3085095"/>
            <a:ext cx="1959399" cy="221599"/>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Hospitals</a:t>
            </a:r>
          </a:p>
        </p:txBody>
      </p:sp>
      <p:cxnSp>
        <p:nvCxnSpPr>
          <p:cNvPr id="69" name="Straight Connector 68">
            <a:extLst>
              <a:ext uri="{FF2B5EF4-FFF2-40B4-BE49-F238E27FC236}">
                <a16:creationId xmlns:a16="http://schemas.microsoft.com/office/drawing/2014/main" id="{EEDFB492-569D-4806-91ED-A7B0EDD2A2FB}"/>
              </a:ext>
            </a:extLst>
          </p:cNvPr>
          <p:cNvCxnSpPr>
            <a:cxnSpLocks/>
          </p:cNvCxnSpPr>
          <p:nvPr/>
        </p:nvCxnSpPr>
        <p:spPr>
          <a:xfrm flipH="1">
            <a:off x="632747" y="2533525"/>
            <a:ext cx="4961535"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F2A6F245-0C37-45A0-AE45-E42478CB1824}"/>
              </a:ext>
            </a:extLst>
          </p:cNvPr>
          <p:cNvSpPr txBox="1"/>
          <p:nvPr/>
        </p:nvSpPr>
        <p:spPr>
          <a:xfrm>
            <a:off x="707921" y="3642694"/>
            <a:ext cx="1194238" cy="73866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spc="-50">
                <a:solidFill>
                  <a:srgbClr val="003354"/>
                </a:solidFill>
                <a:latin typeface="Univers Condensed" panose="020B0506020202050204" pitchFamily="34" charset="0"/>
                <a:ea typeface="Microsoft GothicNeo" panose="02000300000000000000" pitchFamily="2" charset="-127"/>
                <a:cs typeface="Arial Narrow" panose="020B0604020202020204" pitchFamily="34" charset="0"/>
              </a:rPr>
              <a:t>2,533</a:t>
            </a:r>
            <a:endParaRPr kumimoji="0" lang="en-US" sz="4800" b="0" i="0" u="none" strike="noStrike" kern="1200" cap="none" spc="-50" normalizeH="0" baseline="0" noProof="0">
              <a:ln>
                <a:noFill/>
              </a:ln>
              <a:solidFill>
                <a:srgbClr val="003354"/>
              </a:solidFill>
              <a:effectLst/>
              <a:uLnTx/>
              <a:uFillTx/>
              <a:latin typeface="Univers Condensed" panose="020B0506020202050204" pitchFamily="34" charset="0"/>
              <a:ea typeface="Microsoft GothicNeo" panose="02000300000000000000" pitchFamily="2" charset="-127"/>
              <a:cs typeface="Arial Narrow" panose="020B0604020202020204" pitchFamily="34" charset="0"/>
            </a:endParaRPr>
          </a:p>
        </p:txBody>
      </p:sp>
      <p:sp>
        <p:nvSpPr>
          <p:cNvPr id="71" name="TextBox 70">
            <a:extLst>
              <a:ext uri="{FF2B5EF4-FFF2-40B4-BE49-F238E27FC236}">
                <a16:creationId xmlns:a16="http://schemas.microsoft.com/office/drawing/2014/main" id="{4C6ABA73-B83D-4E19-967D-8BA9A140F2E1}"/>
              </a:ext>
            </a:extLst>
          </p:cNvPr>
          <p:cNvSpPr txBox="1"/>
          <p:nvPr/>
        </p:nvSpPr>
        <p:spPr>
          <a:xfrm>
            <a:off x="1977634" y="3813022"/>
            <a:ext cx="1026315"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Inpatient Beds</a:t>
            </a:r>
          </a:p>
        </p:txBody>
      </p:sp>
      <p:sp>
        <p:nvSpPr>
          <p:cNvPr id="72" name="TextBox 71">
            <a:extLst>
              <a:ext uri="{FF2B5EF4-FFF2-40B4-BE49-F238E27FC236}">
                <a16:creationId xmlns:a16="http://schemas.microsoft.com/office/drawing/2014/main" id="{B5C367DC-74A5-43E5-AC31-BE97156FD4A1}"/>
              </a:ext>
            </a:extLst>
          </p:cNvPr>
          <p:cNvSpPr txBox="1"/>
          <p:nvPr/>
        </p:nvSpPr>
        <p:spPr>
          <a:xfrm>
            <a:off x="3289753" y="2679284"/>
            <a:ext cx="1099660" cy="73866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chemeClr val="accent2"/>
                </a:solidFill>
                <a:effectLst/>
                <a:uLnTx/>
                <a:uFillTx/>
                <a:latin typeface="Univers Condensed" panose="020B0506020202050204" pitchFamily="34" charset="0"/>
                <a:ea typeface="Microsoft GothicNeo" panose="02000300000000000000" pitchFamily="2" charset="-127"/>
                <a:cs typeface="Arial Narrow" panose="020B0604020202020204" pitchFamily="34" charset="0"/>
              </a:rPr>
              <a:t>100+</a:t>
            </a:r>
          </a:p>
        </p:txBody>
      </p:sp>
      <p:sp>
        <p:nvSpPr>
          <p:cNvPr id="73" name="TextBox 72">
            <a:extLst>
              <a:ext uri="{FF2B5EF4-FFF2-40B4-BE49-F238E27FC236}">
                <a16:creationId xmlns:a16="http://schemas.microsoft.com/office/drawing/2014/main" id="{A646892E-DF57-4B0F-AB79-179279799933}"/>
              </a:ext>
            </a:extLst>
          </p:cNvPr>
          <p:cNvSpPr txBox="1"/>
          <p:nvPr/>
        </p:nvSpPr>
        <p:spPr>
          <a:xfrm>
            <a:off x="4459792" y="2759414"/>
            <a:ext cx="931970" cy="664797"/>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Primary Care Locations</a:t>
            </a:r>
          </a:p>
        </p:txBody>
      </p:sp>
      <p:sp>
        <p:nvSpPr>
          <p:cNvPr id="74" name="TextBox 73">
            <a:extLst>
              <a:ext uri="{FF2B5EF4-FFF2-40B4-BE49-F238E27FC236}">
                <a16:creationId xmlns:a16="http://schemas.microsoft.com/office/drawing/2014/main" id="{799CCEC3-3155-419B-B84D-F919D2339FDD}"/>
              </a:ext>
            </a:extLst>
          </p:cNvPr>
          <p:cNvSpPr txBox="1"/>
          <p:nvPr/>
        </p:nvSpPr>
        <p:spPr>
          <a:xfrm>
            <a:off x="3289753" y="3646281"/>
            <a:ext cx="1168590" cy="738664"/>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rgbClr val="41B6E6"/>
                </a:solidFill>
                <a:effectLst/>
                <a:uLnTx/>
                <a:uFillTx/>
                <a:latin typeface="Univers Condensed" panose="020B0506020202050204" pitchFamily="34" charset="0"/>
                <a:ea typeface="+mn-ea"/>
                <a:cs typeface="Arial Narrow" panose="020B0604020202020204" pitchFamily="34" charset="0"/>
              </a:rPr>
              <a:t>4.1M</a:t>
            </a:r>
          </a:p>
        </p:txBody>
      </p:sp>
      <p:sp>
        <p:nvSpPr>
          <p:cNvPr id="75" name="TextBox 74">
            <a:extLst>
              <a:ext uri="{FF2B5EF4-FFF2-40B4-BE49-F238E27FC236}">
                <a16:creationId xmlns:a16="http://schemas.microsoft.com/office/drawing/2014/main" id="{9EF16A77-AEA2-4050-94D7-650AEF5EFBAD}"/>
              </a:ext>
            </a:extLst>
          </p:cNvPr>
          <p:cNvSpPr txBox="1"/>
          <p:nvPr/>
        </p:nvSpPr>
        <p:spPr>
          <a:xfrm>
            <a:off x="4459792" y="3839314"/>
            <a:ext cx="1005083"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Outpatient Encounters</a:t>
            </a:r>
          </a:p>
        </p:txBody>
      </p:sp>
      <p:sp>
        <p:nvSpPr>
          <p:cNvPr id="79" name="TextBox 78">
            <a:extLst>
              <a:ext uri="{FF2B5EF4-FFF2-40B4-BE49-F238E27FC236}">
                <a16:creationId xmlns:a16="http://schemas.microsoft.com/office/drawing/2014/main" id="{D4279DC8-63EC-4255-BF3D-99A043C3AAE6}"/>
              </a:ext>
            </a:extLst>
          </p:cNvPr>
          <p:cNvSpPr txBox="1"/>
          <p:nvPr/>
        </p:nvSpPr>
        <p:spPr>
          <a:xfrm>
            <a:off x="3546810" y="1579291"/>
            <a:ext cx="798295" cy="738664"/>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800" spc="-50">
                <a:solidFill>
                  <a:schemeClr val="accent5"/>
                </a:solidFill>
                <a:latin typeface="Univers Condensed" panose="020B0506020202050204" pitchFamily="34" charset="0"/>
                <a:cs typeface="Arial Narrow" panose="020B0604020202020204" pitchFamily="34" charset="0"/>
              </a:rPr>
              <a:t>39k</a:t>
            </a:r>
            <a:endParaRPr kumimoji="0" lang="en-US" sz="4800" b="0" i="0" u="none" strike="noStrike" kern="1200" cap="none" spc="-50" normalizeH="0" baseline="0" noProof="0">
              <a:ln>
                <a:noFill/>
              </a:ln>
              <a:solidFill>
                <a:schemeClr val="accent5"/>
              </a:solidFill>
              <a:effectLst/>
              <a:uLnTx/>
              <a:uFillTx/>
              <a:latin typeface="Univers Condensed" panose="020B0506020202050204" pitchFamily="34" charset="0"/>
              <a:ea typeface="+mn-ea"/>
              <a:cs typeface="Arial Narrow" panose="020B0604020202020204" pitchFamily="34" charset="0"/>
            </a:endParaRPr>
          </a:p>
        </p:txBody>
      </p:sp>
      <p:sp>
        <p:nvSpPr>
          <p:cNvPr id="80" name="TextBox 79">
            <a:extLst>
              <a:ext uri="{FF2B5EF4-FFF2-40B4-BE49-F238E27FC236}">
                <a16:creationId xmlns:a16="http://schemas.microsoft.com/office/drawing/2014/main" id="{3364E791-88EE-4687-BFD0-A5AE6C11DED8}"/>
              </a:ext>
            </a:extLst>
          </p:cNvPr>
          <p:cNvSpPr txBox="1"/>
          <p:nvPr/>
        </p:nvSpPr>
        <p:spPr>
          <a:xfrm>
            <a:off x="4369788" y="1967090"/>
            <a:ext cx="1022422" cy="221599"/>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Employees</a:t>
            </a:r>
          </a:p>
        </p:txBody>
      </p:sp>
      <p:sp>
        <p:nvSpPr>
          <p:cNvPr id="38" name="TextBox 37">
            <a:extLst>
              <a:ext uri="{FF2B5EF4-FFF2-40B4-BE49-F238E27FC236}">
                <a16:creationId xmlns:a16="http://schemas.microsoft.com/office/drawing/2014/main" id="{F1146FA5-8FA1-45D2-B170-81C93BC9410E}"/>
              </a:ext>
            </a:extLst>
          </p:cNvPr>
          <p:cNvSpPr txBox="1"/>
          <p:nvPr/>
        </p:nvSpPr>
        <p:spPr>
          <a:xfrm>
            <a:off x="8881881" y="1579291"/>
            <a:ext cx="1626486" cy="738664"/>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chemeClr val="accent5"/>
                </a:solidFill>
                <a:effectLst/>
                <a:uLnTx/>
                <a:uFillTx/>
                <a:latin typeface="Univers Condensed" panose="020B0506020202050204" pitchFamily="34" charset="0"/>
                <a:ea typeface="Microsoft GothicNeo" panose="02000300000000000000" pitchFamily="2" charset="-127"/>
                <a:cs typeface="Arial Narrow" panose="020B0604020202020204" pitchFamily="34" charset="0"/>
              </a:rPr>
              <a:t>$163M </a:t>
            </a:r>
          </a:p>
        </p:txBody>
      </p:sp>
      <p:sp>
        <p:nvSpPr>
          <p:cNvPr id="39" name="TextBox 38">
            <a:extLst>
              <a:ext uri="{FF2B5EF4-FFF2-40B4-BE49-F238E27FC236}">
                <a16:creationId xmlns:a16="http://schemas.microsoft.com/office/drawing/2014/main" id="{01F98422-97B4-447D-8146-7C18FF04AB8E}"/>
              </a:ext>
            </a:extLst>
          </p:cNvPr>
          <p:cNvSpPr txBox="1"/>
          <p:nvPr/>
        </p:nvSpPr>
        <p:spPr>
          <a:xfrm>
            <a:off x="10565704" y="1586522"/>
            <a:ext cx="1348483" cy="664797"/>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Community Benefit Investment </a:t>
            </a:r>
            <a:r>
              <a:rPr kumimoji="0" lang="en-US" sz="8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(FY23)</a:t>
            </a:r>
            <a:endParaRPr kumimoji="0" lang="en-US" sz="8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Univers Light" panose="020F0302020204030204" pitchFamily="34" charset="0"/>
            </a:endParaRPr>
          </a:p>
        </p:txBody>
      </p:sp>
      <p:pic>
        <p:nvPicPr>
          <p:cNvPr id="40" name="Picture 39">
            <a:extLst>
              <a:ext uri="{FF2B5EF4-FFF2-40B4-BE49-F238E27FC236}">
                <a16:creationId xmlns:a16="http://schemas.microsoft.com/office/drawing/2014/main" id="{FF8EB954-0D8F-4F5D-97C3-54580DFF1788}"/>
              </a:ext>
            </a:extLst>
          </p:cNvPr>
          <p:cNvPicPr>
            <a:picLocks noChangeAspect="1"/>
          </p:cNvPicPr>
          <p:nvPr/>
        </p:nvPicPr>
        <p:blipFill>
          <a:blip r:embed="rId4"/>
          <a:srcRect r="7900"/>
          <a:stretch/>
        </p:blipFill>
        <p:spPr>
          <a:xfrm>
            <a:off x="2942637" y="4497305"/>
            <a:ext cx="2628885" cy="1902938"/>
          </a:xfrm>
          <a:prstGeom prst="rect">
            <a:avLst/>
          </a:prstGeom>
        </p:spPr>
      </p:pic>
      <p:sp>
        <p:nvSpPr>
          <p:cNvPr id="41" name="TextBox 40">
            <a:extLst>
              <a:ext uri="{FF2B5EF4-FFF2-40B4-BE49-F238E27FC236}">
                <a16:creationId xmlns:a16="http://schemas.microsoft.com/office/drawing/2014/main" id="{A3FBE171-FF5B-402A-AF23-10E1EBC9AD4F}"/>
              </a:ext>
            </a:extLst>
          </p:cNvPr>
          <p:cNvSpPr txBox="1"/>
          <p:nvPr/>
        </p:nvSpPr>
        <p:spPr>
          <a:xfrm>
            <a:off x="673025" y="5560347"/>
            <a:ext cx="1064394" cy="738664"/>
          </a:xfrm>
          <a:prstGeom prst="rect">
            <a:avLst/>
          </a:prstGeom>
          <a:noFill/>
        </p:spPr>
        <p:txBody>
          <a:bodyPr wrap="non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50" normalizeH="0" baseline="0" noProof="0">
                <a:ln>
                  <a:noFill/>
                </a:ln>
                <a:solidFill>
                  <a:srgbClr val="41B6E6"/>
                </a:solidFill>
                <a:effectLst/>
                <a:uLnTx/>
                <a:uFillTx/>
                <a:latin typeface="Univers Condensed" panose="020B0506020202050204" pitchFamily="34" charset="0"/>
                <a:ea typeface="+mn-ea"/>
                <a:cs typeface="Arial Narrow" panose="020B0604020202020204" pitchFamily="34" charset="0"/>
              </a:rPr>
              <a:t>111k</a:t>
            </a:r>
          </a:p>
        </p:txBody>
      </p:sp>
      <p:sp>
        <p:nvSpPr>
          <p:cNvPr id="42" name="TextBox 41">
            <a:extLst>
              <a:ext uri="{FF2B5EF4-FFF2-40B4-BE49-F238E27FC236}">
                <a16:creationId xmlns:a16="http://schemas.microsoft.com/office/drawing/2014/main" id="{A84845C8-178B-4C27-834E-4FDCAA162ED8}"/>
              </a:ext>
            </a:extLst>
          </p:cNvPr>
          <p:cNvSpPr txBox="1"/>
          <p:nvPr/>
        </p:nvSpPr>
        <p:spPr>
          <a:xfrm>
            <a:off x="1843064" y="5742380"/>
            <a:ext cx="2025556" cy="443198"/>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Annual </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a:ln>
                  <a:noFill/>
                </a:ln>
                <a:solidFill>
                  <a:srgbClr val="4D4D4F"/>
                </a:solidFill>
                <a:effectLst/>
                <a:uLnTx/>
                <a:uFillTx/>
                <a:latin typeface="Univers Condensed Light" panose="020B0506020202050204" pitchFamily="34" charset="0"/>
                <a:ea typeface="+mn-ea"/>
                <a:cs typeface="+mn-cs"/>
              </a:rPr>
              <a:t>Surgeries</a:t>
            </a:r>
          </a:p>
        </p:txBody>
      </p:sp>
      <p:cxnSp>
        <p:nvCxnSpPr>
          <p:cNvPr id="48" name="Straight Connector 47">
            <a:extLst>
              <a:ext uri="{FF2B5EF4-FFF2-40B4-BE49-F238E27FC236}">
                <a16:creationId xmlns:a16="http://schemas.microsoft.com/office/drawing/2014/main" id="{60976F70-5B5C-4F61-8C82-931A48FA69CC}"/>
              </a:ext>
            </a:extLst>
          </p:cNvPr>
          <p:cNvCxnSpPr>
            <a:cxnSpLocks/>
          </p:cNvCxnSpPr>
          <p:nvPr/>
        </p:nvCxnSpPr>
        <p:spPr>
          <a:xfrm flipH="1">
            <a:off x="579111" y="4502660"/>
            <a:ext cx="2352414"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F326CFF-21C3-4F91-80AF-2FD2F8FC8307}"/>
              </a:ext>
            </a:extLst>
          </p:cNvPr>
          <p:cNvCxnSpPr>
            <a:cxnSpLocks/>
          </p:cNvCxnSpPr>
          <p:nvPr/>
        </p:nvCxnSpPr>
        <p:spPr>
          <a:xfrm flipH="1">
            <a:off x="8727966" y="2535613"/>
            <a:ext cx="2841971" cy="0"/>
          </a:xfrm>
          <a:prstGeom prst="line">
            <a:avLst/>
          </a:prstGeom>
          <a:ln>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2555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7108-1CC7-2C8B-36B5-2218586AB7BB}"/>
              </a:ext>
            </a:extLst>
          </p:cNvPr>
          <p:cNvSpPr>
            <a:spLocks noGrp="1"/>
          </p:cNvSpPr>
          <p:nvPr>
            <p:ph type="title"/>
          </p:nvPr>
        </p:nvSpPr>
        <p:spPr/>
        <p:txBody>
          <a:bodyPr/>
          <a:lstStyle/>
          <a:p>
            <a:r>
              <a:rPr lang="en-US"/>
              <a:t>BILH and Dana Farber</a:t>
            </a:r>
          </a:p>
        </p:txBody>
      </p:sp>
      <p:sp>
        <p:nvSpPr>
          <p:cNvPr id="4" name="Slide Number Placeholder 3">
            <a:extLst>
              <a:ext uri="{FF2B5EF4-FFF2-40B4-BE49-F238E27FC236}">
                <a16:creationId xmlns:a16="http://schemas.microsoft.com/office/drawing/2014/main" id="{10D4D17B-91C4-690E-9252-47AB27DD0EDB}"/>
              </a:ext>
            </a:extLst>
          </p:cNvPr>
          <p:cNvSpPr>
            <a:spLocks noGrp="1"/>
          </p:cNvSpPr>
          <p:nvPr>
            <p:ph type="sldNum" sz="quarter" idx="12"/>
          </p:nvPr>
        </p:nvSpPr>
        <p:spPr/>
        <p:txBody>
          <a:bodyPr/>
          <a:lstStyle/>
          <a:p>
            <a:fld id="{E8A74B61-50D3-3946-8366-1E447A2A8431}" type="slidenum">
              <a:rPr lang="en-US" smtClean="0"/>
              <a:t>5</a:t>
            </a:fld>
            <a:endParaRPr lang="en-US"/>
          </a:p>
        </p:txBody>
      </p:sp>
      <p:sp>
        <p:nvSpPr>
          <p:cNvPr id="5" name="Text Placeholder 4">
            <a:extLst>
              <a:ext uri="{FF2B5EF4-FFF2-40B4-BE49-F238E27FC236}">
                <a16:creationId xmlns:a16="http://schemas.microsoft.com/office/drawing/2014/main" id="{0F04767D-F8A2-C1FA-2BB4-4453B0696E6A}"/>
              </a:ext>
            </a:extLst>
          </p:cNvPr>
          <p:cNvSpPr>
            <a:spLocks noGrp="1"/>
          </p:cNvSpPr>
          <p:nvPr>
            <p:ph type="body" sz="quarter" idx="13"/>
          </p:nvPr>
        </p:nvSpPr>
        <p:spPr/>
        <p:txBody>
          <a:bodyPr/>
          <a:lstStyle/>
          <a:p>
            <a:r>
              <a:rPr lang="en-US" b="0" i="1">
                <a:solidFill>
                  <a:schemeClr val="accent2"/>
                </a:solidFill>
              </a:rPr>
              <a:t>Cancer Care For the Future</a:t>
            </a:r>
          </a:p>
        </p:txBody>
      </p:sp>
      <p:pic>
        <p:nvPicPr>
          <p:cNvPr id="6" name="Picture 5">
            <a:extLst>
              <a:ext uri="{FF2B5EF4-FFF2-40B4-BE49-F238E27FC236}">
                <a16:creationId xmlns:a16="http://schemas.microsoft.com/office/drawing/2014/main" id="{6E10EF8F-0B68-0A7C-6179-F3C361A5D533}"/>
              </a:ext>
            </a:extLst>
          </p:cNvPr>
          <p:cNvPicPr>
            <a:picLocks noChangeAspect="1"/>
          </p:cNvPicPr>
          <p:nvPr/>
        </p:nvPicPr>
        <p:blipFill>
          <a:blip r:embed="rId2"/>
          <a:stretch>
            <a:fillRect/>
          </a:stretch>
        </p:blipFill>
        <p:spPr>
          <a:xfrm>
            <a:off x="8686040" y="2928098"/>
            <a:ext cx="3276691" cy="2215106"/>
          </a:xfrm>
          <a:prstGeom prst="rect">
            <a:avLst/>
          </a:prstGeom>
        </p:spPr>
      </p:pic>
      <p:pic>
        <p:nvPicPr>
          <p:cNvPr id="7" name="Picture 6" descr="A close-up of a logo&#10;&#10;AI-generated content may be incorrect.">
            <a:extLst>
              <a:ext uri="{FF2B5EF4-FFF2-40B4-BE49-F238E27FC236}">
                <a16:creationId xmlns:a16="http://schemas.microsoft.com/office/drawing/2014/main" id="{E71BCF09-13C5-6789-811D-C3578C24BCCA}"/>
              </a:ext>
            </a:extLst>
          </p:cNvPr>
          <p:cNvPicPr>
            <a:picLocks noChangeAspect="1"/>
          </p:cNvPicPr>
          <p:nvPr/>
        </p:nvPicPr>
        <p:blipFill>
          <a:blip r:embed="rId3"/>
          <a:stretch>
            <a:fillRect/>
          </a:stretch>
        </p:blipFill>
        <p:spPr>
          <a:xfrm>
            <a:off x="748146" y="4577947"/>
            <a:ext cx="2576946" cy="978287"/>
          </a:xfrm>
          <a:prstGeom prst="rect">
            <a:avLst/>
          </a:prstGeom>
          <a:ln>
            <a:noFill/>
          </a:ln>
        </p:spPr>
      </p:pic>
      <p:sp>
        <p:nvSpPr>
          <p:cNvPr id="8" name="TextBox 7">
            <a:extLst>
              <a:ext uri="{FF2B5EF4-FFF2-40B4-BE49-F238E27FC236}">
                <a16:creationId xmlns:a16="http://schemas.microsoft.com/office/drawing/2014/main" id="{ABAFFF28-288D-E21C-10F7-FAA5932CD11E}"/>
              </a:ext>
            </a:extLst>
          </p:cNvPr>
          <p:cNvSpPr txBox="1"/>
          <p:nvPr/>
        </p:nvSpPr>
        <p:spPr>
          <a:xfrm>
            <a:off x="1282535" y="1301766"/>
            <a:ext cx="9749642" cy="738664"/>
          </a:xfrm>
          <a:prstGeom prst="rect">
            <a:avLst/>
          </a:prstGeom>
          <a:solidFill>
            <a:schemeClr val="accent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kern="1200">
                <a:solidFill>
                  <a:schemeClr val="bg1"/>
                </a:solidFill>
                <a:latin typeface="Arial"/>
                <a:ea typeface="+mj-ea"/>
                <a:cs typeface="+mj-cs"/>
              </a:rPr>
              <a:t>Beth Israel Dana-Farber HMFP </a:t>
            </a:r>
            <a:r>
              <a:rPr sz="2400" b="1" spc="0">
                <a:solidFill>
                  <a:schemeClr val="bg1"/>
                </a:solidFill>
                <a:latin typeface="Arial"/>
                <a:ea typeface="Arial"/>
                <a:cs typeface="Arial"/>
              </a:rPr>
              <a:t>Cancer </a:t>
            </a:r>
            <a:r>
              <a:rPr lang="en-US" sz="2400" b="1" kern="1200">
                <a:solidFill>
                  <a:schemeClr val="bg1"/>
                </a:solidFill>
                <a:latin typeface="Arial"/>
                <a:ea typeface="+mj-ea"/>
                <a:cs typeface="+mj-cs"/>
              </a:rPr>
              <a:t>Collaboration</a:t>
            </a:r>
            <a:endParaRPr lang="en-US">
              <a:solidFill>
                <a:schemeClr val="bg1"/>
              </a:solidFill>
            </a:endParaRPr>
          </a:p>
          <a:p>
            <a:pPr algn="ctr"/>
            <a:endParaRPr lang="en-US">
              <a:solidFill>
                <a:schemeClr val="bg1"/>
              </a:solidFill>
            </a:endParaRPr>
          </a:p>
        </p:txBody>
      </p:sp>
      <p:pic>
        <p:nvPicPr>
          <p:cNvPr id="9" name="Picture 8">
            <a:extLst>
              <a:ext uri="{FF2B5EF4-FFF2-40B4-BE49-F238E27FC236}">
                <a16:creationId xmlns:a16="http://schemas.microsoft.com/office/drawing/2014/main" id="{38ACB628-7E03-1C3A-C46E-EA1F1D97DAE0}"/>
              </a:ext>
            </a:extLst>
          </p:cNvPr>
          <p:cNvPicPr>
            <a:picLocks noChangeAspect="1"/>
          </p:cNvPicPr>
          <p:nvPr/>
        </p:nvPicPr>
        <p:blipFill>
          <a:blip r:embed="rId4"/>
          <a:stretch>
            <a:fillRect/>
          </a:stretch>
        </p:blipFill>
        <p:spPr>
          <a:xfrm>
            <a:off x="748145" y="2375639"/>
            <a:ext cx="2956956" cy="1263537"/>
          </a:xfrm>
          <a:prstGeom prst="rect">
            <a:avLst/>
          </a:prstGeom>
        </p:spPr>
      </p:pic>
      <p:sp>
        <p:nvSpPr>
          <p:cNvPr id="10" name="Triangle 9">
            <a:extLst>
              <a:ext uri="{FF2B5EF4-FFF2-40B4-BE49-F238E27FC236}">
                <a16:creationId xmlns:a16="http://schemas.microsoft.com/office/drawing/2014/main" id="{5DA0A8D3-8BE8-B95E-DE84-494FC1F0349F}"/>
              </a:ext>
            </a:extLst>
          </p:cNvPr>
          <p:cNvSpPr/>
          <p:nvPr/>
        </p:nvSpPr>
        <p:spPr>
          <a:xfrm rot="5400000">
            <a:off x="2733802" y="3678670"/>
            <a:ext cx="3277017" cy="670956"/>
          </a:xfrm>
          <a:prstGeom prst="triangle">
            <a:avLst>
              <a:gd name="adj" fmla="val 50933"/>
            </a:avLst>
          </a:prstGeom>
          <a:solidFill>
            <a:schemeClr val="bg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F016B1C-26AB-9A1E-1AE3-6535EA526281}"/>
              </a:ext>
            </a:extLst>
          </p:cNvPr>
          <p:cNvSpPr txBox="1"/>
          <p:nvPr/>
        </p:nvSpPr>
        <p:spPr>
          <a:xfrm>
            <a:off x="5039520" y="2602562"/>
            <a:ext cx="3289465" cy="2862322"/>
          </a:xfrm>
          <a:prstGeom prst="rect">
            <a:avLst/>
          </a:prstGeom>
          <a:noFill/>
        </p:spPr>
        <p:txBody>
          <a:bodyPr wrap="square" rtlCol="0">
            <a:spAutoFit/>
          </a:bodyPr>
          <a:lstStyle/>
          <a:p>
            <a:pPr algn="ctr"/>
            <a:r>
              <a:rPr lang="en-US"/>
              <a:t>A new multi-decade relationship between Beth Israel Deaconess Medical Center and Dana Farber Cancer Center that will redefine cancer care in the Northeast and beyond. This will be the first free standing cancer hospital in the Northeast. </a:t>
            </a:r>
          </a:p>
        </p:txBody>
      </p:sp>
      <p:cxnSp>
        <p:nvCxnSpPr>
          <p:cNvPr id="13" name="Straight Connector 12">
            <a:extLst>
              <a:ext uri="{FF2B5EF4-FFF2-40B4-BE49-F238E27FC236}">
                <a16:creationId xmlns:a16="http://schemas.microsoft.com/office/drawing/2014/main" id="{55E413BB-0961-BB8C-34AB-EC060FD0EB52}"/>
              </a:ext>
            </a:extLst>
          </p:cNvPr>
          <p:cNvCxnSpPr/>
          <p:nvPr/>
        </p:nvCxnSpPr>
        <p:spPr>
          <a:xfrm>
            <a:off x="8328985" y="2268187"/>
            <a:ext cx="0" cy="364572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5058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Innovation at BILH</a:t>
            </a:r>
          </a:p>
        </p:txBody>
      </p:sp>
      <p:sp>
        <p:nvSpPr>
          <p:cNvPr id="12" name="Subtitle"/>
          <p:cNvSpPr>
            <a:spLocks noGrp="1"/>
          </p:cNvSpPr>
          <p:nvPr>
            <p:ph type="body" sz="quarter" idx="13"/>
          </p:nvPr>
        </p:nvSpPr>
        <p:spPr/>
        <p:txBody>
          <a:bodyPr/>
          <a:lstStyle/>
          <a:p>
            <a:r>
              <a:rPr lang="en-US" b="0" i="1" dirty="0">
                <a:solidFill>
                  <a:srgbClr val="0069B4"/>
                </a:solidFill>
              </a:rPr>
              <a:t>Four ways we are reshaping how care is delivered</a:t>
            </a:r>
          </a:p>
        </p:txBody>
      </p:sp>
      <p:sp>
        <p:nvSpPr>
          <p:cNvPr id="13" name="Slide Number"/>
          <p:cNvSpPr>
            <a:spLocks noGrp="1"/>
          </p:cNvSpPr>
          <p:nvPr>
            <p:ph type="sldNum" sz="quarter" idx="12"/>
          </p:nvPr>
        </p:nvSpPr>
        <p:spPr/>
        <p:txBody>
          <a:bodyPr/>
          <a:lstStyle/>
          <a:p>
            <a:fld id="{E8A74B61-50D3-3946-8366-1E447A2A8431}" type="slidenum">
              <a:rPr lang="en-US"/>
              <a:t>6</a:t>
            </a:fld>
            <a:endParaRPr lang="en-US"/>
          </a:p>
        </p:txBody>
      </p:sp>
      <p:sp>
        <p:nvSpPr>
          <p:cNvPr id="14" name="Shape 14"/>
          <p:cNvSpPr/>
          <p:nvPr/>
        </p:nvSpPr>
        <p:spPr>
          <a:xfrm>
            <a:off x="576072" y="1371600"/>
            <a:ext cx="2624328" cy="2148840"/>
          </a:xfrm>
          <a:prstGeom prst="roundRect">
            <a:avLst>
              <a:gd name="adj" fmla="val 5000"/>
            </a:avLst>
          </a:prstGeom>
          <a:solidFill>
            <a:srgbClr val="FFFFFF"/>
          </a:solidFill>
          <a:ln w="9525">
            <a:solidFill>
              <a:srgbClr val="D9D9D9"/>
            </a:solidFill>
          </a:ln>
        </p:spPr>
        <p:txBody>
          <a:bodyPr/>
          <a:lstStyle/>
          <a:p>
            <a:endParaRPr lang="en-US"/>
          </a:p>
        </p:txBody>
      </p:sp>
      <p:sp>
        <p:nvSpPr>
          <p:cNvPr id="15" name="Shape 15"/>
          <p:cNvSpPr/>
          <p:nvPr/>
        </p:nvSpPr>
        <p:spPr>
          <a:xfrm>
            <a:off x="758952" y="1554480"/>
            <a:ext cx="640080" cy="640080"/>
          </a:xfrm>
          <a:prstGeom prst="ellipse">
            <a:avLst/>
          </a:prstGeom>
          <a:solidFill>
            <a:srgbClr val="183E75"/>
          </a:solidFill>
          <a:ln>
            <a:noFill/>
          </a:ln>
        </p:spPr>
        <p:txBody>
          <a:bodyPr/>
          <a:lstStyle/>
          <a:p>
            <a:endParaRPr lang="en-US"/>
          </a:p>
        </p:txBody>
      </p:sp>
      <p:pic>
        <p:nvPicPr>
          <p:cNvPr id="16" name="FaRobot 16" descr="FaRobot"/>
          <p:cNvPicPr>
            <a:picLocks noChangeAspect="1"/>
          </p:cNvPicPr>
          <p:nvPr/>
        </p:nvPicPr>
        <p:blipFill>
          <a:blip r:embed="rId2"/>
          <a:stretch>
            <a:fillRect/>
          </a:stretch>
        </p:blipFill>
        <p:spPr>
          <a:xfrm>
            <a:off x="912571" y="1708099"/>
            <a:ext cx="332842" cy="332842"/>
          </a:xfrm>
          <a:prstGeom prst="rect">
            <a:avLst/>
          </a:prstGeom>
        </p:spPr>
      </p:pic>
      <p:sp>
        <p:nvSpPr>
          <p:cNvPr id="17" name="Shape 17"/>
          <p:cNvSpPr txBox="1"/>
          <p:nvPr/>
        </p:nvSpPr>
        <p:spPr>
          <a:xfrm>
            <a:off x="1536192" y="1627632"/>
            <a:ext cx="1572768" cy="5486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400" b="1" i="0" dirty="0">
                <a:solidFill>
                  <a:srgbClr val="183E75"/>
                </a:solidFill>
                <a:latin typeface="Arial"/>
                <a:cs typeface="Arial"/>
              </a:rPr>
              <a:t>AI Transformation</a:t>
            </a:r>
          </a:p>
        </p:txBody>
      </p:sp>
      <p:sp>
        <p:nvSpPr>
          <p:cNvPr id="18" name="Shape 18"/>
          <p:cNvSpPr txBox="1"/>
          <p:nvPr/>
        </p:nvSpPr>
        <p:spPr>
          <a:xfrm>
            <a:off x="804672" y="2331720"/>
            <a:ext cx="2167128" cy="11430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US" sz="1300" b="0" i="0" dirty="0">
                <a:solidFill>
                  <a:srgbClr val="595959"/>
                </a:solidFill>
                <a:latin typeface="Arial"/>
                <a:cs typeface="Arial"/>
              </a:rPr>
              <a:t>36 AI &amp; automation solutions live across clinical, operational, and administrative workflows</a:t>
            </a:r>
          </a:p>
        </p:txBody>
      </p:sp>
      <p:sp>
        <p:nvSpPr>
          <p:cNvPr id="19" name="Shape 19"/>
          <p:cNvSpPr/>
          <p:nvPr/>
        </p:nvSpPr>
        <p:spPr>
          <a:xfrm>
            <a:off x="3383280" y="1371600"/>
            <a:ext cx="2624328" cy="2148840"/>
          </a:xfrm>
          <a:prstGeom prst="roundRect">
            <a:avLst>
              <a:gd name="adj" fmla="val 5000"/>
            </a:avLst>
          </a:prstGeom>
          <a:solidFill>
            <a:srgbClr val="FFFFFF"/>
          </a:solidFill>
          <a:ln w="9525">
            <a:solidFill>
              <a:srgbClr val="D9D9D9"/>
            </a:solidFill>
          </a:ln>
        </p:spPr>
        <p:txBody>
          <a:bodyPr/>
          <a:lstStyle/>
          <a:p>
            <a:endParaRPr lang="en-US"/>
          </a:p>
        </p:txBody>
      </p:sp>
      <p:sp>
        <p:nvSpPr>
          <p:cNvPr id="20" name="Shape 20"/>
          <p:cNvSpPr/>
          <p:nvPr/>
        </p:nvSpPr>
        <p:spPr>
          <a:xfrm>
            <a:off x="3566160" y="1554480"/>
            <a:ext cx="640080" cy="640080"/>
          </a:xfrm>
          <a:prstGeom prst="ellipse">
            <a:avLst/>
          </a:prstGeom>
          <a:solidFill>
            <a:srgbClr val="0069B4"/>
          </a:solidFill>
          <a:ln>
            <a:noFill/>
          </a:ln>
        </p:spPr>
        <p:txBody>
          <a:bodyPr/>
          <a:lstStyle/>
          <a:p>
            <a:endParaRPr lang="en-US"/>
          </a:p>
        </p:txBody>
      </p:sp>
      <p:pic>
        <p:nvPicPr>
          <p:cNvPr id="21" name="FaRocket 21" descr="FaRocket"/>
          <p:cNvPicPr>
            <a:picLocks noChangeAspect="1"/>
          </p:cNvPicPr>
          <p:nvPr/>
        </p:nvPicPr>
        <p:blipFill>
          <a:blip r:embed="rId3"/>
          <a:stretch>
            <a:fillRect/>
          </a:stretch>
        </p:blipFill>
        <p:spPr>
          <a:xfrm>
            <a:off x="3719779" y="1708099"/>
            <a:ext cx="332842" cy="332842"/>
          </a:xfrm>
          <a:prstGeom prst="rect">
            <a:avLst/>
          </a:prstGeom>
        </p:spPr>
      </p:pic>
      <p:sp>
        <p:nvSpPr>
          <p:cNvPr id="22" name="Shape 22"/>
          <p:cNvSpPr txBox="1"/>
          <p:nvPr/>
        </p:nvSpPr>
        <p:spPr>
          <a:xfrm>
            <a:off x="4343400" y="1627632"/>
            <a:ext cx="1572768" cy="5486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400" b="1" i="0" dirty="0">
                <a:solidFill>
                  <a:srgbClr val="0069B4"/>
                </a:solidFill>
                <a:latin typeface="Arial"/>
                <a:cs typeface="Arial"/>
              </a:rPr>
              <a:t>Digital Health Launchpad</a:t>
            </a:r>
          </a:p>
        </p:txBody>
      </p:sp>
      <p:sp>
        <p:nvSpPr>
          <p:cNvPr id="23" name="Shape 23"/>
          <p:cNvSpPr txBox="1"/>
          <p:nvPr/>
        </p:nvSpPr>
        <p:spPr>
          <a:xfrm>
            <a:off x="3611880" y="2331720"/>
            <a:ext cx="2167128" cy="11430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US" sz="1300" b="0" i="0" dirty="0">
                <a:solidFill>
                  <a:srgbClr val="595959"/>
                </a:solidFill>
                <a:latin typeface="Arial"/>
                <a:cs typeface="Arial"/>
              </a:rPr>
              <a:t>New Bridge &amp; Accelerator programs linking startups and clinician-innovators to our clinical infrastructure</a:t>
            </a:r>
          </a:p>
        </p:txBody>
      </p:sp>
      <p:sp>
        <p:nvSpPr>
          <p:cNvPr id="24" name="Shape 24"/>
          <p:cNvSpPr/>
          <p:nvPr/>
        </p:nvSpPr>
        <p:spPr>
          <a:xfrm>
            <a:off x="6190488" y="1371600"/>
            <a:ext cx="2624328" cy="2148840"/>
          </a:xfrm>
          <a:prstGeom prst="roundRect">
            <a:avLst>
              <a:gd name="adj" fmla="val 5000"/>
            </a:avLst>
          </a:prstGeom>
          <a:solidFill>
            <a:srgbClr val="FFFFFF"/>
          </a:solidFill>
          <a:ln w="9525">
            <a:solidFill>
              <a:srgbClr val="D9D9D9"/>
            </a:solidFill>
          </a:ln>
        </p:spPr>
        <p:txBody>
          <a:bodyPr/>
          <a:lstStyle/>
          <a:p>
            <a:endParaRPr lang="en-US"/>
          </a:p>
        </p:txBody>
      </p:sp>
      <p:sp>
        <p:nvSpPr>
          <p:cNvPr id="25" name="Shape 25"/>
          <p:cNvSpPr/>
          <p:nvPr/>
        </p:nvSpPr>
        <p:spPr>
          <a:xfrm>
            <a:off x="6373368" y="1554480"/>
            <a:ext cx="640080" cy="640080"/>
          </a:xfrm>
          <a:prstGeom prst="ellipse">
            <a:avLst/>
          </a:prstGeom>
          <a:solidFill>
            <a:srgbClr val="009EDF"/>
          </a:solidFill>
          <a:ln>
            <a:noFill/>
          </a:ln>
        </p:spPr>
        <p:txBody>
          <a:bodyPr/>
          <a:lstStyle/>
          <a:p>
            <a:endParaRPr lang="en-US"/>
          </a:p>
        </p:txBody>
      </p:sp>
      <p:pic>
        <p:nvPicPr>
          <p:cNvPr id="26" name="FaLaptopMedical 26" descr="FaLaptopMedical"/>
          <p:cNvPicPr>
            <a:picLocks noChangeAspect="1"/>
          </p:cNvPicPr>
          <p:nvPr/>
        </p:nvPicPr>
        <p:blipFill>
          <a:blip r:embed="rId4"/>
          <a:stretch>
            <a:fillRect/>
          </a:stretch>
        </p:blipFill>
        <p:spPr>
          <a:xfrm>
            <a:off x="6526987" y="1708099"/>
            <a:ext cx="332842" cy="332842"/>
          </a:xfrm>
          <a:prstGeom prst="rect">
            <a:avLst/>
          </a:prstGeom>
        </p:spPr>
      </p:pic>
      <p:sp>
        <p:nvSpPr>
          <p:cNvPr id="27" name="Shape 27"/>
          <p:cNvSpPr txBox="1"/>
          <p:nvPr/>
        </p:nvSpPr>
        <p:spPr>
          <a:xfrm>
            <a:off x="7150608" y="1627632"/>
            <a:ext cx="1572768" cy="5486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400" b="1" i="0" dirty="0">
                <a:solidFill>
                  <a:srgbClr val="009EDF"/>
                </a:solidFill>
                <a:latin typeface="Arial"/>
                <a:cs typeface="Arial"/>
              </a:rPr>
              <a:t>New Models of Care</a:t>
            </a:r>
          </a:p>
        </p:txBody>
      </p:sp>
      <p:sp>
        <p:nvSpPr>
          <p:cNvPr id="28" name="Shape 28"/>
          <p:cNvSpPr txBox="1"/>
          <p:nvPr/>
        </p:nvSpPr>
        <p:spPr>
          <a:xfrm>
            <a:off x="6419088" y="2331720"/>
            <a:ext cx="2167128" cy="11430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US" sz="1300" b="0" i="0" dirty="0">
                <a:solidFill>
                  <a:srgbClr val="595959"/>
                </a:solidFill>
                <a:latin typeface="Arial"/>
                <a:cs typeface="Arial"/>
              </a:rPr>
              <a:t>Virtual-first primary care and employer solutions that bring care closer to the communities we serve</a:t>
            </a:r>
          </a:p>
        </p:txBody>
      </p:sp>
      <p:sp>
        <p:nvSpPr>
          <p:cNvPr id="29" name="Shape 29"/>
          <p:cNvSpPr/>
          <p:nvPr/>
        </p:nvSpPr>
        <p:spPr>
          <a:xfrm>
            <a:off x="8997696" y="1371600"/>
            <a:ext cx="2624328" cy="2148840"/>
          </a:xfrm>
          <a:prstGeom prst="roundRect">
            <a:avLst>
              <a:gd name="adj" fmla="val 5000"/>
            </a:avLst>
          </a:prstGeom>
          <a:solidFill>
            <a:srgbClr val="FFFFFF"/>
          </a:solidFill>
          <a:ln w="9525">
            <a:solidFill>
              <a:srgbClr val="D9D9D9"/>
            </a:solidFill>
          </a:ln>
        </p:spPr>
        <p:txBody>
          <a:bodyPr/>
          <a:lstStyle/>
          <a:p>
            <a:endParaRPr lang="en-US"/>
          </a:p>
        </p:txBody>
      </p:sp>
      <p:sp>
        <p:nvSpPr>
          <p:cNvPr id="30" name="Shape 30"/>
          <p:cNvSpPr/>
          <p:nvPr/>
        </p:nvSpPr>
        <p:spPr>
          <a:xfrm>
            <a:off x="9180576" y="1554480"/>
            <a:ext cx="640080" cy="640080"/>
          </a:xfrm>
          <a:prstGeom prst="ellipse">
            <a:avLst/>
          </a:prstGeom>
          <a:solidFill>
            <a:srgbClr val="784B98"/>
          </a:solidFill>
          <a:ln>
            <a:noFill/>
          </a:ln>
        </p:spPr>
        <p:txBody>
          <a:bodyPr/>
          <a:lstStyle/>
          <a:p>
            <a:endParaRPr lang="en-US"/>
          </a:p>
        </p:txBody>
      </p:sp>
      <p:pic>
        <p:nvPicPr>
          <p:cNvPr id="31" name="FaFlask 31" descr="FaFlask"/>
          <p:cNvPicPr>
            <a:picLocks noChangeAspect="1"/>
          </p:cNvPicPr>
          <p:nvPr/>
        </p:nvPicPr>
        <p:blipFill>
          <a:blip r:embed="rId5"/>
          <a:stretch>
            <a:fillRect/>
          </a:stretch>
        </p:blipFill>
        <p:spPr>
          <a:xfrm>
            <a:off x="9334195" y="1708099"/>
            <a:ext cx="332842" cy="332842"/>
          </a:xfrm>
          <a:prstGeom prst="rect">
            <a:avLst/>
          </a:prstGeom>
        </p:spPr>
      </p:pic>
      <p:sp>
        <p:nvSpPr>
          <p:cNvPr id="32" name="Shape 32"/>
          <p:cNvSpPr txBox="1"/>
          <p:nvPr/>
        </p:nvSpPr>
        <p:spPr>
          <a:xfrm>
            <a:off x="9957816" y="1627632"/>
            <a:ext cx="1572768" cy="5486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400" b="1" i="0" dirty="0">
                <a:solidFill>
                  <a:srgbClr val="784B98"/>
                </a:solidFill>
                <a:latin typeface="Arial"/>
                <a:cs typeface="Arial"/>
              </a:rPr>
              <a:t>Research &amp; Collaboration</a:t>
            </a:r>
          </a:p>
        </p:txBody>
      </p:sp>
      <p:sp>
        <p:nvSpPr>
          <p:cNvPr id="33" name="Shape 33"/>
          <p:cNvSpPr txBox="1"/>
          <p:nvPr/>
        </p:nvSpPr>
        <p:spPr>
          <a:xfrm>
            <a:off x="9226296" y="2331720"/>
            <a:ext cx="2167128" cy="11430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US" sz="1300" b="0" i="0" dirty="0">
                <a:solidFill>
                  <a:srgbClr val="595959"/>
                </a:solidFill>
                <a:latin typeface="Arial"/>
                <a:cs typeface="Arial"/>
              </a:rPr>
              <a:t>$320M+ in research funding, 3,300+ active clinical studies, and the Beth Israel Dana-Farber collaboration</a:t>
            </a:r>
          </a:p>
        </p:txBody>
      </p:sp>
      <p:sp>
        <p:nvSpPr>
          <p:cNvPr id="34" name="Shape 34"/>
          <p:cNvSpPr/>
          <p:nvPr/>
        </p:nvSpPr>
        <p:spPr>
          <a:xfrm>
            <a:off x="576072" y="3749040"/>
            <a:ext cx="11036808" cy="2468880"/>
          </a:xfrm>
          <a:prstGeom prst="roundRect">
            <a:avLst>
              <a:gd name="adj" fmla="val 4000"/>
            </a:avLst>
          </a:prstGeom>
          <a:solidFill>
            <a:srgbClr val="EDF2F8"/>
          </a:solidFill>
          <a:ln>
            <a:noFill/>
          </a:ln>
        </p:spPr>
        <p:txBody>
          <a:bodyPr/>
          <a:lstStyle/>
          <a:p>
            <a:endParaRPr lang="en-US"/>
          </a:p>
        </p:txBody>
      </p:sp>
      <p:sp>
        <p:nvSpPr>
          <p:cNvPr id="35" name="Shape 35"/>
          <p:cNvSpPr txBox="1"/>
          <p:nvPr/>
        </p:nvSpPr>
        <p:spPr>
          <a:xfrm>
            <a:off x="822960" y="3913632"/>
            <a:ext cx="10515600" cy="32004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500" b="1" i="0" dirty="0">
                <a:solidFill>
                  <a:srgbClr val="183E75"/>
                </a:solidFill>
                <a:latin typeface="Arial"/>
                <a:cs typeface="Arial"/>
              </a:rPr>
              <a:t>Examples of Innovation in practice: </a:t>
            </a:r>
            <a:r>
              <a:rPr lang="en-US" sz="1500" b="0" i="0" dirty="0">
                <a:solidFill>
                  <a:srgbClr val="183E75"/>
                </a:solidFill>
                <a:latin typeface="Arial"/>
                <a:cs typeface="Arial"/>
              </a:rPr>
              <a:t>Lahey Hospital &amp; Medical Center’s track record of digital health innovation</a:t>
            </a:r>
          </a:p>
        </p:txBody>
      </p:sp>
      <p:sp>
        <p:nvSpPr>
          <p:cNvPr id="36" name="Shape 36"/>
          <p:cNvSpPr txBox="1"/>
          <p:nvPr/>
        </p:nvSpPr>
        <p:spPr>
          <a:xfrm>
            <a:off x="822960" y="4389120"/>
            <a:ext cx="5212080" cy="1737360"/>
          </a:xfrm>
          <a:prstGeom prst="rect">
            <a:avLst/>
          </a:prstGeom>
          <a:noFill/>
          <a:ln>
            <a:noFill/>
          </a:ln>
        </p:spPr>
        <p:txBody>
          <a:bodyPr wrap="square" lIns="0" tIns="0" rIns="0" bIns="0" rtlCol="0" anchor="t">
            <a:noAutofit/>
          </a:bodyPr>
          <a:lstStyle/>
          <a:p>
            <a:pPr marL="0" indent="0" algn="l">
              <a:spcBef>
                <a:spcPts val="0"/>
              </a:spcBef>
              <a:spcAft>
                <a:spcPts val="600"/>
              </a:spcAft>
              <a:buNone/>
            </a:pPr>
            <a:r>
              <a:rPr lang="en-US" sz="1400" b="1" i="0" dirty="0">
                <a:solidFill>
                  <a:srgbClr val="0069B4"/>
                </a:solidFill>
                <a:latin typeface="Arial"/>
                <a:cs typeface="Arial"/>
              </a:rPr>
              <a:t>External Partnerships &amp; Collaborations</a:t>
            </a:r>
          </a:p>
          <a:p>
            <a:pPr marL="171450" indent="-171450" algn="l">
              <a:spcBef>
                <a:spcPts val="0"/>
              </a:spcBef>
              <a:spcAft>
                <a:spcPts val="600"/>
              </a:spcAft>
              <a:buClr>
                <a:srgbClr val="183E75"/>
              </a:buClr>
              <a:buFont typeface="Arial"/>
              <a:buChar char="•"/>
            </a:pPr>
            <a:r>
              <a:rPr lang="en-US" sz="1300" b="1" i="0" dirty="0">
                <a:solidFill>
                  <a:srgbClr val="183E75"/>
                </a:solidFill>
                <a:latin typeface="Arial"/>
                <a:cs typeface="Arial"/>
              </a:rPr>
              <a:t>ALTA Platform: </a:t>
            </a:r>
            <a:r>
              <a:rPr lang="en-US" sz="1300" b="0" i="0" dirty="0">
                <a:solidFill>
                  <a:srgbClr val="595959"/>
                </a:solidFill>
                <a:latin typeface="Arial"/>
                <a:cs typeface="Arial"/>
              </a:rPr>
              <a:t>robotic patient-handling platform from Able Innovations</a:t>
            </a:r>
          </a:p>
          <a:p>
            <a:pPr marL="171450" indent="-171450" algn="l">
              <a:spcBef>
                <a:spcPts val="0"/>
              </a:spcBef>
              <a:spcAft>
                <a:spcPts val="600"/>
              </a:spcAft>
              <a:buClr>
                <a:srgbClr val="183E75"/>
              </a:buClr>
              <a:buFont typeface="Arial"/>
              <a:buChar char="•"/>
            </a:pPr>
            <a:r>
              <a:rPr lang="en-US" sz="1300" b="1" i="0" dirty="0">
                <a:solidFill>
                  <a:srgbClr val="183E75"/>
                </a:solidFill>
                <a:latin typeface="Arial"/>
                <a:cs typeface="Arial"/>
              </a:rPr>
              <a:t>Zappix: </a:t>
            </a:r>
            <a:r>
              <a:rPr lang="en-US" sz="1300" b="0" i="0" dirty="0">
                <a:solidFill>
                  <a:srgbClr val="595959"/>
                </a:solidFill>
                <a:latin typeface="Arial"/>
                <a:cs typeface="Arial"/>
              </a:rPr>
              <a:t>AI-powered digital patient access platform</a:t>
            </a:r>
          </a:p>
          <a:p>
            <a:pPr marL="171450" indent="-171450" algn="l">
              <a:spcBef>
                <a:spcPts val="0"/>
              </a:spcBef>
              <a:spcAft>
                <a:spcPts val="600"/>
              </a:spcAft>
              <a:buClr>
                <a:srgbClr val="183E75"/>
              </a:buClr>
              <a:buFont typeface="Arial"/>
              <a:buChar char="•"/>
            </a:pPr>
            <a:r>
              <a:rPr lang="en-US" sz="1300" b="1" i="0" dirty="0">
                <a:solidFill>
                  <a:srgbClr val="183E75"/>
                </a:solidFill>
                <a:latin typeface="Arial"/>
                <a:cs typeface="Arial"/>
              </a:rPr>
              <a:t>UltraSight: </a:t>
            </a:r>
            <a:r>
              <a:rPr lang="en-US" sz="1300" b="0" i="0" dirty="0">
                <a:solidFill>
                  <a:srgbClr val="595959"/>
                </a:solidFill>
                <a:latin typeface="Arial"/>
                <a:cs typeface="Arial"/>
              </a:rPr>
              <a:t>AI-powered cardiac ultrasound at the point of care</a:t>
            </a:r>
          </a:p>
        </p:txBody>
      </p:sp>
      <p:sp>
        <p:nvSpPr>
          <p:cNvPr id="37" name="Shape 37"/>
          <p:cNvSpPr txBox="1"/>
          <p:nvPr/>
        </p:nvSpPr>
        <p:spPr>
          <a:xfrm>
            <a:off x="6217920" y="4389120"/>
            <a:ext cx="5212080" cy="1737360"/>
          </a:xfrm>
          <a:prstGeom prst="rect">
            <a:avLst/>
          </a:prstGeom>
          <a:noFill/>
          <a:ln>
            <a:noFill/>
          </a:ln>
        </p:spPr>
        <p:txBody>
          <a:bodyPr wrap="square" lIns="0" tIns="0" rIns="0" bIns="0" rtlCol="0" anchor="t">
            <a:noAutofit/>
          </a:bodyPr>
          <a:lstStyle/>
          <a:p>
            <a:pPr marL="0" indent="0" algn="l">
              <a:spcBef>
                <a:spcPts val="0"/>
              </a:spcBef>
              <a:spcAft>
                <a:spcPts val="600"/>
              </a:spcAft>
              <a:buNone/>
            </a:pPr>
            <a:r>
              <a:rPr lang="en-US" sz="1400" b="1" i="0" dirty="0">
                <a:solidFill>
                  <a:srgbClr val="0069B4"/>
                </a:solidFill>
                <a:latin typeface="Arial"/>
                <a:cs typeface="Arial"/>
              </a:rPr>
              <a:t>Internal Innovators &amp; Engagement</a:t>
            </a:r>
          </a:p>
          <a:p>
            <a:pPr marL="171450" indent="-171450" algn="l">
              <a:spcBef>
                <a:spcPts val="0"/>
              </a:spcBef>
              <a:spcAft>
                <a:spcPts val="600"/>
              </a:spcAft>
              <a:buClr>
                <a:srgbClr val="183E75"/>
              </a:buClr>
              <a:buFont typeface="Arial"/>
              <a:buChar char="•"/>
            </a:pPr>
            <a:r>
              <a:rPr lang="en-US" sz="1300" b="1" i="0" dirty="0">
                <a:solidFill>
                  <a:srgbClr val="183E75"/>
                </a:solidFill>
                <a:latin typeface="Arial"/>
                <a:cs typeface="Arial"/>
              </a:rPr>
              <a:t>Care-AI-Thon: </a:t>
            </a:r>
            <a:r>
              <a:rPr lang="en-US" sz="1300" b="0" i="0" dirty="0">
                <a:solidFill>
                  <a:srgbClr val="595959"/>
                </a:solidFill>
                <a:latin typeface="Arial"/>
                <a:cs typeface="Arial"/>
              </a:rPr>
              <a:t>clinician-first “hack-a-thon” for lung cancer screening</a:t>
            </a:r>
          </a:p>
          <a:p>
            <a:pPr marL="171450" indent="-171450" algn="l">
              <a:spcBef>
                <a:spcPts val="0"/>
              </a:spcBef>
              <a:spcAft>
                <a:spcPts val="600"/>
              </a:spcAft>
              <a:buClr>
                <a:srgbClr val="183E75"/>
              </a:buClr>
              <a:buFont typeface="Arial"/>
              <a:buChar char="•"/>
            </a:pPr>
            <a:r>
              <a:rPr lang="en-US" sz="1300" b="1" i="0" dirty="0">
                <a:solidFill>
                  <a:srgbClr val="183E75"/>
                </a:solidFill>
                <a:latin typeface="Arial"/>
                <a:cs typeface="Arial"/>
              </a:rPr>
              <a:t>AI Healthcare Registered Apprenticeship: </a:t>
            </a:r>
            <a:r>
              <a:rPr lang="en-US" sz="1300" b="0" i="0" dirty="0">
                <a:solidFill>
                  <a:srgbClr val="595959"/>
                </a:solidFill>
                <a:latin typeface="Arial"/>
                <a:cs typeface="Arial"/>
              </a:rPr>
              <a:t>with Northeastern University</a:t>
            </a:r>
          </a:p>
          <a:p>
            <a:pPr marL="171450" indent="-171450" algn="l">
              <a:spcBef>
                <a:spcPts val="0"/>
              </a:spcBef>
              <a:spcAft>
                <a:spcPts val="600"/>
              </a:spcAft>
              <a:buClr>
                <a:srgbClr val="183E75"/>
              </a:buClr>
              <a:buFont typeface="Arial"/>
              <a:buChar char="•"/>
            </a:pPr>
            <a:r>
              <a:rPr lang="en-US" sz="1300" b="1" i="0" dirty="0">
                <a:solidFill>
                  <a:srgbClr val="183E75"/>
                </a:solidFill>
                <a:latin typeface="Arial"/>
                <a:cs typeface="Arial"/>
              </a:rPr>
              <a:t>J&amp;J Nurse Innovation Fellowship: </a:t>
            </a:r>
            <a:r>
              <a:rPr lang="en-US" sz="1300" b="0" i="0" dirty="0">
                <a:solidFill>
                  <a:srgbClr val="595959"/>
                </a:solidFill>
                <a:latin typeface="Arial"/>
                <a:cs typeface="Arial"/>
              </a:rPr>
              <a:t>Lahey nurses in this year’s cohort</a:t>
            </a:r>
          </a:p>
        </p:txBody>
      </p:sp>
      <p:cxnSp>
        <p:nvCxnSpPr>
          <p:cNvPr id="38" name="Line 38"/>
          <p:cNvCxnSpPr/>
          <p:nvPr/>
        </p:nvCxnSpPr>
        <p:spPr>
          <a:xfrm>
            <a:off x="6089904" y="4434840"/>
            <a:ext cx="0" cy="1554480"/>
          </a:xfrm>
          <a:prstGeom prst="line">
            <a:avLst/>
          </a:prstGeom>
          <a:ln w="12700">
            <a:solidFill>
              <a:srgbClr val="B8C7DC"/>
            </a:solidFill>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Care Model Innovation</a:t>
            </a:r>
          </a:p>
        </p:txBody>
      </p:sp>
      <p:sp>
        <p:nvSpPr>
          <p:cNvPr id="12" name="Subtitle"/>
          <p:cNvSpPr>
            <a:spLocks noGrp="1"/>
          </p:cNvSpPr>
          <p:nvPr>
            <p:ph type="body" sz="quarter" idx="13"/>
          </p:nvPr>
        </p:nvSpPr>
        <p:spPr/>
        <p:txBody>
          <a:bodyPr/>
          <a:lstStyle/>
          <a:p>
            <a:r>
              <a:rPr lang="en-US" b="0" i="1" dirty="0">
                <a:solidFill>
                  <a:srgbClr val="0069B4"/>
                </a:solidFill>
              </a:rPr>
              <a:t>Rethinking where care happens and who does the work</a:t>
            </a:r>
          </a:p>
        </p:txBody>
      </p:sp>
      <p:sp>
        <p:nvSpPr>
          <p:cNvPr id="13" name="Slide Number"/>
          <p:cNvSpPr>
            <a:spLocks noGrp="1"/>
          </p:cNvSpPr>
          <p:nvPr>
            <p:ph type="sldNum" sz="quarter" idx="12"/>
          </p:nvPr>
        </p:nvSpPr>
        <p:spPr/>
        <p:txBody>
          <a:bodyPr/>
          <a:lstStyle/>
          <a:p>
            <a:fld id="{E8A74B61-50D3-3946-8366-1E447A2A8431}" type="slidenum">
              <a:rPr lang="en-US"/>
              <a:t>7</a:t>
            </a:fld>
            <a:endParaRPr lang="en-US"/>
          </a:p>
        </p:txBody>
      </p:sp>
      <p:sp>
        <p:nvSpPr>
          <p:cNvPr id="14" name="Shape 14"/>
          <p:cNvSpPr txBox="1"/>
          <p:nvPr/>
        </p:nvSpPr>
        <p:spPr>
          <a:xfrm>
            <a:off x="576072" y="1325880"/>
            <a:ext cx="6400800" cy="32004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400" b="1" i="0" dirty="0">
                <a:solidFill>
                  <a:srgbClr val="183E75"/>
                </a:solidFill>
                <a:latin typeface="Arial"/>
                <a:cs typeface="Arial"/>
              </a:rPr>
              <a:t>Four forces reshaping U.S. care delivery, and they are one problem</a:t>
            </a:r>
          </a:p>
        </p:txBody>
      </p:sp>
      <p:sp>
        <p:nvSpPr>
          <p:cNvPr id="15" name="Shape 15"/>
          <p:cNvSpPr/>
          <p:nvPr/>
        </p:nvSpPr>
        <p:spPr>
          <a:xfrm>
            <a:off x="576072" y="1783080"/>
            <a:ext cx="3063240" cy="2011680"/>
          </a:xfrm>
          <a:prstGeom prst="roundRect">
            <a:avLst>
              <a:gd name="adj" fmla="val 5000"/>
            </a:avLst>
          </a:prstGeom>
          <a:solidFill>
            <a:srgbClr val="EDF2F8"/>
          </a:solidFill>
          <a:ln>
            <a:noFill/>
          </a:ln>
        </p:spPr>
        <p:txBody>
          <a:bodyPr/>
          <a:lstStyle/>
          <a:p>
            <a:endParaRPr lang="en-US"/>
          </a:p>
        </p:txBody>
      </p:sp>
      <p:sp>
        <p:nvSpPr>
          <p:cNvPr id="16" name="Shape 16"/>
          <p:cNvSpPr/>
          <p:nvPr/>
        </p:nvSpPr>
        <p:spPr>
          <a:xfrm>
            <a:off x="749808" y="1956816"/>
            <a:ext cx="566928" cy="566928"/>
          </a:xfrm>
          <a:prstGeom prst="ellipse">
            <a:avLst/>
          </a:prstGeom>
          <a:solidFill>
            <a:srgbClr val="183E75"/>
          </a:solidFill>
          <a:ln>
            <a:noFill/>
          </a:ln>
        </p:spPr>
        <p:txBody>
          <a:bodyPr/>
          <a:lstStyle/>
          <a:p>
            <a:endParaRPr lang="en-US"/>
          </a:p>
        </p:txBody>
      </p:sp>
      <p:pic>
        <p:nvPicPr>
          <p:cNvPr id="17" name="FaBalanceScale 17" descr="FaBalanceScale"/>
          <p:cNvPicPr>
            <a:picLocks noChangeAspect="1"/>
          </p:cNvPicPr>
          <p:nvPr/>
        </p:nvPicPr>
        <p:blipFill>
          <a:blip r:embed="rId2"/>
          <a:stretch>
            <a:fillRect/>
          </a:stretch>
        </p:blipFill>
        <p:spPr>
          <a:xfrm>
            <a:off x="885871" y="2092879"/>
            <a:ext cx="294803" cy="294803"/>
          </a:xfrm>
          <a:prstGeom prst="rect">
            <a:avLst/>
          </a:prstGeom>
        </p:spPr>
      </p:pic>
      <p:sp>
        <p:nvSpPr>
          <p:cNvPr id="18" name="Shape 18"/>
          <p:cNvSpPr txBox="1"/>
          <p:nvPr/>
        </p:nvSpPr>
        <p:spPr>
          <a:xfrm>
            <a:off x="1444752" y="2011680"/>
            <a:ext cx="2103120" cy="45720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400" b="1" i="0" dirty="0">
                <a:solidFill>
                  <a:srgbClr val="183E75"/>
                </a:solidFill>
                <a:latin typeface="Arial"/>
                <a:cs typeface="Arial"/>
              </a:rPr>
              <a:t>Margin compression</a:t>
            </a:r>
          </a:p>
        </p:txBody>
      </p:sp>
      <p:sp>
        <p:nvSpPr>
          <p:cNvPr id="19" name="Shape 19"/>
          <p:cNvSpPr txBox="1"/>
          <p:nvPr/>
        </p:nvSpPr>
        <p:spPr>
          <a:xfrm>
            <a:off x="804672" y="2679192"/>
            <a:ext cx="2651760" cy="1051560"/>
          </a:xfrm>
          <a:prstGeom prst="rect">
            <a:avLst/>
          </a:prstGeom>
          <a:noFill/>
          <a:ln>
            <a:noFill/>
          </a:ln>
        </p:spPr>
        <p:txBody>
          <a:bodyPr wrap="square" lIns="0" tIns="0" rIns="0" bIns="0" rtlCol="0" anchor="t">
            <a:noAutofit/>
          </a:bodyPr>
          <a:lstStyle/>
          <a:p>
            <a:pPr marL="0" indent="0" algn="l">
              <a:spcBef>
                <a:spcPts val="0"/>
              </a:spcBef>
              <a:spcAft>
                <a:spcPts val="200"/>
              </a:spcAft>
              <a:buNone/>
            </a:pPr>
            <a:r>
              <a:rPr lang="en-US" sz="2600" b="1" i="0" dirty="0">
                <a:solidFill>
                  <a:srgbClr val="183E75"/>
                </a:solidFill>
                <a:latin typeface="Arial"/>
                <a:cs typeface="Arial"/>
              </a:rPr>
              <a:t>2.5%</a:t>
            </a:r>
          </a:p>
          <a:p>
            <a:pPr marL="0" indent="0" algn="l">
              <a:spcBef>
                <a:spcPts val="0"/>
              </a:spcBef>
              <a:spcAft>
                <a:spcPts val="0"/>
              </a:spcAft>
              <a:buNone/>
            </a:pPr>
            <a:r>
              <a:rPr lang="en-US" sz="1250" b="0" i="0" dirty="0">
                <a:solidFill>
                  <a:srgbClr val="595959"/>
                </a:solidFill>
                <a:latin typeface="Arial"/>
                <a:cs typeface="Arial"/>
              </a:rPr>
              <a:t>expected annual growth in payment, against labor costs rising 4.2%</a:t>
            </a:r>
          </a:p>
        </p:txBody>
      </p:sp>
      <p:sp>
        <p:nvSpPr>
          <p:cNvPr id="20" name="Shape 20"/>
          <p:cNvSpPr/>
          <p:nvPr/>
        </p:nvSpPr>
        <p:spPr>
          <a:xfrm>
            <a:off x="3822192" y="1783080"/>
            <a:ext cx="3063240" cy="2011680"/>
          </a:xfrm>
          <a:prstGeom prst="roundRect">
            <a:avLst>
              <a:gd name="adj" fmla="val 5000"/>
            </a:avLst>
          </a:prstGeom>
          <a:solidFill>
            <a:srgbClr val="EDF2F8"/>
          </a:solidFill>
          <a:ln>
            <a:noFill/>
          </a:ln>
        </p:spPr>
        <p:txBody>
          <a:bodyPr/>
          <a:lstStyle/>
          <a:p>
            <a:endParaRPr lang="en-US"/>
          </a:p>
        </p:txBody>
      </p:sp>
      <p:sp>
        <p:nvSpPr>
          <p:cNvPr id="21" name="Shape 21"/>
          <p:cNvSpPr/>
          <p:nvPr/>
        </p:nvSpPr>
        <p:spPr>
          <a:xfrm>
            <a:off x="3995928" y="1956816"/>
            <a:ext cx="566928" cy="566928"/>
          </a:xfrm>
          <a:prstGeom prst="ellipse">
            <a:avLst/>
          </a:prstGeom>
          <a:solidFill>
            <a:srgbClr val="0069B4"/>
          </a:solidFill>
          <a:ln>
            <a:noFill/>
          </a:ln>
        </p:spPr>
        <p:txBody>
          <a:bodyPr/>
          <a:lstStyle/>
          <a:p>
            <a:endParaRPr lang="en-US"/>
          </a:p>
        </p:txBody>
      </p:sp>
      <p:pic>
        <p:nvPicPr>
          <p:cNvPr id="22" name="FaUserClock 22" descr="FaUserClock"/>
          <p:cNvPicPr>
            <a:picLocks noChangeAspect="1"/>
          </p:cNvPicPr>
          <p:nvPr/>
        </p:nvPicPr>
        <p:blipFill>
          <a:blip r:embed="rId3"/>
          <a:stretch>
            <a:fillRect/>
          </a:stretch>
        </p:blipFill>
        <p:spPr>
          <a:xfrm>
            <a:off x="4131991" y="2092879"/>
            <a:ext cx="294803" cy="294803"/>
          </a:xfrm>
          <a:prstGeom prst="rect">
            <a:avLst/>
          </a:prstGeom>
        </p:spPr>
      </p:pic>
      <p:sp>
        <p:nvSpPr>
          <p:cNvPr id="23" name="Shape 23"/>
          <p:cNvSpPr txBox="1"/>
          <p:nvPr/>
        </p:nvSpPr>
        <p:spPr>
          <a:xfrm>
            <a:off x="4690872" y="2011680"/>
            <a:ext cx="2103120" cy="45720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400" b="1" i="0" dirty="0">
                <a:solidFill>
                  <a:srgbClr val="0069B4"/>
                </a:solidFill>
                <a:latin typeface="Arial"/>
                <a:cs typeface="Arial"/>
              </a:rPr>
              <a:t>Supply &amp; demand</a:t>
            </a:r>
          </a:p>
        </p:txBody>
      </p:sp>
      <p:sp>
        <p:nvSpPr>
          <p:cNvPr id="24" name="Shape 24"/>
          <p:cNvSpPr txBox="1"/>
          <p:nvPr/>
        </p:nvSpPr>
        <p:spPr>
          <a:xfrm>
            <a:off x="4050792" y="2679192"/>
            <a:ext cx="2651760" cy="1051560"/>
          </a:xfrm>
          <a:prstGeom prst="rect">
            <a:avLst/>
          </a:prstGeom>
          <a:noFill/>
          <a:ln>
            <a:noFill/>
          </a:ln>
        </p:spPr>
        <p:txBody>
          <a:bodyPr wrap="square" lIns="0" tIns="0" rIns="0" bIns="0" rtlCol="0" anchor="t">
            <a:noAutofit/>
          </a:bodyPr>
          <a:lstStyle/>
          <a:p>
            <a:pPr marL="0" indent="0" algn="l">
              <a:spcBef>
                <a:spcPts val="0"/>
              </a:spcBef>
              <a:spcAft>
                <a:spcPts val="200"/>
              </a:spcAft>
              <a:buNone/>
            </a:pPr>
            <a:r>
              <a:rPr lang="en-US" sz="2600" b="1" i="0" dirty="0">
                <a:solidFill>
                  <a:srgbClr val="0069B4"/>
                </a:solidFill>
                <a:latin typeface="Arial"/>
                <a:cs typeface="Arial"/>
              </a:rPr>
              <a:t>10,000</a:t>
            </a:r>
          </a:p>
          <a:p>
            <a:pPr marL="0" indent="0" algn="l">
              <a:spcBef>
                <a:spcPts val="0"/>
              </a:spcBef>
              <a:spcAft>
                <a:spcPts val="0"/>
              </a:spcAft>
              <a:buNone/>
            </a:pPr>
            <a:r>
              <a:rPr lang="en-US" sz="1250" b="0" i="0" dirty="0">
                <a:solidFill>
                  <a:srgbClr val="595959"/>
                </a:solidFill>
                <a:latin typeface="Arial"/>
                <a:cs typeface="Arial"/>
              </a:rPr>
              <a:t>new Medicare enrollees every day, meeting an aging clinical workforce</a:t>
            </a:r>
          </a:p>
        </p:txBody>
      </p:sp>
      <p:sp>
        <p:nvSpPr>
          <p:cNvPr id="25" name="Shape 25"/>
          <p:cNvSpPr/>
          <p:nvPr/>
        </p:nvSpPr>
        <p:spPr>
          <a:xfrm>
            <a:off x="576072" y="3977640"/>
            <a:ext cx="3063240" cy="2011680"/>
          </a:xfrm>
          <a:prstGeom prst="roundRect">
            <a:avLst>
              <a:gd name="adj" fmla="val 5000"/>
            </a:avLst>
          </a:prstGeom>
          <a:solidFill>
            <a:srgbClr val="EDF2F8"/>
          </a:solidFill>
          <a:ln>
            <a:noFill/>
          </a:ln>
        </p:spPr>
        <p:txBody>
          <a:bodyPr/>
          <a:lstStyle/>
          <a:p>
            <a:endParaRPr lang="en-US"/>
          </a:p>
        </p:txBody>
      </p:sp>
      <p:sp>
        <p:nvSpPr>
          <p:cNvPr id="26" name="Shape 26"/>
          <p:cNvSpPr/>
          <p:nvPr/>
        </p:nvSpPr>
        <p:spPr>
          <a:xfrm>
            <a:off x="749808" y="4151376"/>
            <a:ext cx="566928" cy="566928"/>
          </a:xfrm>
          <a:prstGeom prst="ellipse">
            <a:avLst/>
          </a:prstGeom>
          <a:solidFill>
            <a:srgbClr val="009EDF"/>
          </a:solidFill>
          <a:ln>
            <a:noFill/>
          </a:ln>
        </p:spPr>
        <p:txBody>
          <a:bodyPr/>
          <a:lstStyle/>
          <a:p>
            <a:endParaRPr lang="en-US"/>
          </a:p>
        </p:txBody>
      </p:sp>
      <p:pic>
        <p:nvPicPr>
          <p:cNvPr id="27" name="FaUserMd 27" descr="FaUserMd"/>
          <p:cNvPicPr>
            <a:picLocks noChangeAspect="1"/>
          </p:cNvPicPr>
          <p:nvPr/>
        </p:nvPicPr>
        <p:blipFill>
          <a:blip r:embed="rId4"/>
          <a:stretch>
            <a:fillRect/>
          </a:stretch>
        </p:blipFill>
        <p:spPr>
          <a:xfrm>
            <a:off x="885871" y="4287439"/>
            <a:ext cx="294803" cy="294803"/>
          </a:xfrm>
          <a:prstGeom prst="rect">
            <a:avLst/>
          </a:prstGeom>
        </p:spPr>
      </p:pic>
      <p:sp>
        <p:nvSpPr>
          <p:cNvPr id="28" name="Shape 28"/>
          <p:cNvSpPr txBox="1"/>
          <p:nvPr/>
        </p:nvSpPr>
        <p:spPr>
          <a:xfrm>
            <a:off x="1444752" y="4206240"/>
            <a:ext cx="2103120" cy="45720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400" b="1" i="0" dirty="0">
                <a:solidFill>
                  <a:srgbClr val="009EDF"/>
                </a:solidFill>
                <a:latin typeface="Arial"/>
                <a:cs typeface="Arial"/>
              </a:rPr>
              <a:t>Provider experience</a:t>
            </a:r>
          </a:p>
        </p:txBody>
      </p:sp>
      <p:sp>
        <p:nvSpPr>
          <p:cNvPr id="29" name="Shape 29"/>
          <p:cNvSpPr txBox="1"/>
          <p:nvPr/>
        </p:nvSpPr>
        <p:spPr>
          <a:xfrm>
            <a:off x="804672" y="4873752"/>
            <a:ext cx="2651760" cy="10515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50" b="0" i="0" dirty="0">
                <a:solidFill>
                  <a:srgbClr val="595959"/>
                </a:solidFill>
                <a:latin typeface="Arial"/>
                <a:cs typeface="Arial"/>
              </a:rPr>
              <a:t>Clinicians spend too much time on work that does not need their training</a:t>
            </a:r>
          </a:p>
        </p:txBody>
      </p:sp>
      <p:sp>
        <p:nvSpPr>
          <p:cNvPr id="30" name="Shape 30"/>
          <p:cNvSpPr/>
          <p:nvPr/>
        </p:nvSpPr>
        <p:spPr>
          <a:xfrm>
            <a:off x="3822192" y="3977640"/>
            <a:ext cx="3063240" cy="2011680"/>
          </a:xfrm>
          <a:prstGeom prst="roundRect">
            <a:avLst>
              <a:gd name="adj" fmla="val 5000"/>
            </a:avLst>
          </a:prstGeom>
          <a:solidFill>
            <a:srgbClr val="EDF2F8"/>
          </a:solidFill>
          <a:ln>
            <a:noFill/>
          </a:ln>
        </p:spPr>
        <p:txBody>
          <a:bodyPr/>
          <a:lstStyle/>
          <a:p>
            <a:endParaRPr lang="en-US"/>
          </a:p>
        </p:txBody>
      </p:sp>
      <p:sp>
        <p:nvSpPr>
          <p:cNvPr id="31" name="Shape 31"/>
          <p:cNvSpPr/>
          <p:nvPr/>
        </p:nvSpPr>
        <p:spPr>
          <a:xfrm>
            <a:off x="3995928" y="4151376"/>
            <a:ext cx="566928" cy="566928"/>
          </a:xfrm>
          <a:prstGeom prst="ellipse">
            <a:avLst/>
          </a:prstGeom>
          <a:solidFill>
            <a:srgbClr val="784B98"/>
          </a:solidFill>
          <a:ln>
            <a:noFill/>
          </a:ln>
        </p:spPr>
        <p:txBody>
          <a:bodyPr/>
          <a:lstStyle/>
          <a:p>
            <a:endParaRPr lang="en-US"/>
          </a:p>
        </p:txBody>
      </p:sp>
      <p:pic>
        <p:nvPicPr>
          <p:cNvPr id="32" name="FaHandHoldingMedical 32" descr="FaHandHoldingMedical"/>
          <p:cNvPicPr>
            <a:picLocks noChangeAspect="1"/>
          </p:cNvPicPr>
          <p:nvPr/>
        </p:nvPicPr>
        <p:blipFill>
          <a:blip r:embed="rId5"/>
          <a:stretch>
            <a:fillRect/>
          </a:stretch>
        </p:blipFill>
        <p:spPr>
          <a:xfrm>
            <a:off x="4131991" y="4287439"/>
            <a:ext cx="294803" cy="294803"/>
          </a:xfrm>
          <a:prstGeom prst="rect">
            <a:avLst/>
          </a:prstGeom>
        </p:spPr>
      </p:pic>
      <p:sp>
        <p:nvSpPr>
          <p:cNvPr id="33" name="Shape 33"/>
          <p:cNvSpPr txBox="1"/>
          <p:nvPr/>
        </p:nvSpPr>
        <p:spPr>
          <a:xfrm>
            <a:off x="4690872" y="4206240"/>
            <a:ext cx="2103120" cy="45720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400" b="1" i="0" dirty="0">
                <a:solidFill>
                  <a:srgbClr val="784B98"/>
                </a:solidFill>
                <a:latin typeface="Arial"/>
                <a:cs typeface="Arial"/>
              </a:rPr>
              <a:t>Patient experience</a:t>
            </a:r>
          </a:p>
        </p:txBody>
      </p:sp>
      <p:sp>
        <p:nvSpPr>
          <p:cNvPr id="34" name="Shape 34"/>
          <p:cNvSpPr txBox="1"/>
          <p:nvPr/>
        </p:nvSpPr>
        <p:spPr>
          <a:xfrm>
            <a:off x="4050792" y="4873752"/>
            <a:ext cx="2651760" cy="10515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50" b="0" i="0" dirty="0">
                <a:solidFill>
                  <a:srgbClr val="595959"/>
                </a:solidFill>
                <a:latin typeface="Arial"/>
                <a:cs typeface="Arial"/>
              </a:rPr>
              <a:t>Patients want access, and a relationship that holds over time</a:t>
            </a:r>
          </a:p>
        </p:txBody>
      </p:sp>
      <p:sp>
        <p:nvSpPr>
          <p:cNvPr id="35" name="Shape 35"/>
          <p:cNvSpPr/>
          <p:nvPr/>
        </p:nvSpPr>
        <p:spPr>
          <a:xfrm>
            <a:off x="7269480" y="1325880"/>
            <a:ext cx="4343400" cy="4892040"/>
          </a:xfrm>
          <a:prstGeom prst="roundRect">
            <a:avLst>
              <a:gd name="adj" fmla="val 4000"/>
            </a:avLst>
          </a:prstGeom>
          <a:solidFill>
            <a:srgbClr val="183E75"/>
          </a:solidFill>
          <a:ln>
            <a:noFill/>
          </a:ln>
        </p:spPr>
        <p:txBody>
          <a:bodyPr/>
          <a:lstStyle/>
          <a:p>
            <a:endParaRPr lang="en-US"/>
          </a:p>
        </p:txBody>
      </p:sp>
      <p:sp>
        <p:nvSpPr>
          <p:cNvPr id="36" name="Shape 36"/>
          <p:cNvSpPr txBox="1"/>
          <p:nvPr/>
        </p:nvSpPr>
        <p:spPr>
          <a:xfrm>
            <a:off x="7589520" y="1600200"/>
            <a:ext cx="3703320" cy="3657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600" b="1" i="0" dirty="0">
                <a:solidFill>
                  <a:srgbClr val="F6C424"/>
                </a:solidFill>
                <a:latin typeface="Arial"/>
                <a:cs typeface="Arial"/>
              </a:rPr>
              <a:t>Our response: two release valves</a:t>
            </a:r>
          </a:p>
        </p:txBody>
      </p:sp>
      <p:sp>
        <p:nvSpPr>
          <p:cNvPr id="37" name="Shape 37"/>
          <p:cNvSpPr txBox="1"/>
          <p:nvPr/>
        </p:nvSpPr>
        <p:spPr>
          <a:xfrm>
            <a:off x="7589520" y="2057400"/>
            <a:ext cx="3703320" cy="7315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50" b="0" i="1" dirty="0">
                <a:solidFill>
                  <a:srgbClr val="FFFFFF"/>
                </a:solidFill>
                <a:latin typeface="Arial"/>
                <a:cs typeface="Arial"/>
              </a:rPr>
              <a:t>Capacity inside the four walls is bounded by buildings, rooms, and licensed people. Demand is not.</a:t>
            </a:r>
          </a:p>
        </p:txBody>
      </p:sp>
      <p:sp>
        <p:nvSpPr>
          <p:cNvPr id="38" name="Shape 38"/>
          <p:cNvSpPr/>
          <p:nvPr/>
        </p:nvSpPr>
        <p:spPr>
          <a:xfrm>
            <a:off x="7589520" y="3017520"/>
            <a:ext cx="640080" cy="640080"/>
          </a:xfrm>
          <a:prstGeom prst="ellipse">
            <a:avLst/>
          </a:prstGeom>
          <a:solidFill>
            <a:srgbClr val="009EDF"/>
          </a:solidFill>
          <a:ln>
            <a:noFill/>
          </a:ln>
        </p:spPr>
        <p:txBody>
          <a:bodyPr/>
          <a:lstStyle/>
          <a:p>
            <a:endParaRPr lang="en-US"/>
          </a:p>
        </p:txBody>
      </p:sp>
      <p:pic>
        <p:nvPicPr>
          <p:cNvPr id="39" name="FaMapMarkedAlt 39" descr="FaMapMarkedAlt"/>
          <p:cNvPicPr>
            <a:picLocks noChangeAspect="1"/>
          </p:cNvPicPr>
          <p:nvPr/>
        </p:nvPicPr>
        <p:blipFill>
          <a:blip r:embed="rId6"/>
          <a:stretch>
            <a:fillRect/>
          </a:stretch>
        </p:blipFill>
        <p:spPr>
          <a:xfrm>
            <a:off x="7743139" y="3171139"/>
            <a:ext cx="332842" cy="332842"/>
          </a:xfrm>
          <a:prstGeom prst="rect">
            <a:avLst/>
          </a:prstGeom>
        </p:spPr>
      </p:pic>
      <p:sp>
        <p:nvSpPr>
          <p:cNvPr id="40" name="Shape 40"/>
          <p:cNvSpPr txBox="1"/>
          <p:nvPr/>
        </p:nvSpPr>
        <p:spPr>
          <a:xfrm>
            <a:off x="8412480" y="3017520"/>
            <a:ext cx="2971800" cy="3657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400" b="1" i="0" dirty="0">
                <a:solidFill>
                  <a:srgbClr val="FFFFFF"/>
                </a:solidFill>
                <a:latin typeface="Arial"/>
                <a:cs typeface="Arial"/>
              </a:rPr>
              <a:t>1. Decouple care from place</a:t>
            </a:r>
          </a:p>
        </p:txBody>
      </p:sp>
      <p:sp>
        <p:nvSpPr>
          <p:cNvPr id="41" name="Shape 41"/>
          <p:cNvSpPr txBox="1"/>
          <p:nvPr/>
        </p:nvSpPr>
        <p:spPr>
          <a:xfrm>
            <a:off x="8412480" y="3410712"/>
            <a:ext cx="2971800" cy="9144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D6E4F5"/>
                </a:solidFill>
                <a:latin typeface="Arial"/>
                <a:cs typeface="Arial"/>
              </a:rPr>
              <a:t>Virtual primary care, virtual cardiac rehab, remote monitoring, virtual behavioral health, hospital at home</a:t>
            </a:r>
          </a:p>
        </p:txBody>
      </p:sp>
      <p:sp>
        <p:nvSpPr>
          <p:cNvPr id="42" name="Shape 42"/>
          <p:cNvSpPr/>
          <p:nvPr/>
        </p:nvSpPr>
        <p:spPr>
          <a:xfrm>
            <a:off x="7589520" y="4480560"/>
            <a:ext cx="640080" cy="640080"/>
          </a:xfrm>
          <a:prstGeom prst="ellipse">
            <a:avLst/>
          </a:prstGeom>
          <a:solidFill>
            <a:srgbClr val="009EDF"/>
          </a:solidFill>
          <a:ln>
            <a:noFill/>
          </a:ln>
        </p:spPr>
        <p:txBody>
          <a:bodyPr/>
          <a:lstStyle/>
          <a:p>
            <a:endParaRPr lang="en-US"/>
          </a:p>
        </p:txBody>
      </p:sp>
      <p:pic>
        <p:nvPicPr>
          <p:cNvPr id="43" name="FaRobot 43" descr="FaRobot"/>
          <p:cNvPicPr>
            <a:picLocks noChangeAspect="1"/>
          </p:cNvPicPr>
          <p:nvPr/>
        </p:nvPicPr>
        <p:blipFill>
          <a:blip r:embed="rId7"/>
          <a:stretch>
            <a:fillRect/>
          </a:stretch>
        </p:blipFill>
        <p:spPr>
          <a:xfrm>
            <a:off x="7743139" y="4634179"/>
            <a:ext cx="332842" cy="332842"/>
          </a:xfrm>
          <a:prstGeom prst="rect">
            <a:avLst/>
          </a:prstGeom>
        </p:spPr>
      </p:pic>
      <p:sp>
        <p:nvSpPr>
          <p:cNvPr id="44" name="Shape 44"/>
          <p:cNvSpPr txBox="1"/>
          <p:nvPr/>
        </p:nvSpPr>
        <p:spPr>
          <a:xfrm>
            <a:off x="8412480" y="4480560"/>
            <a:ext cx="2971800" cy="3657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400" b="1" i="0" dirty="0">
                <a:solidFill>
                  <a:srgbClr val="FFFFFF"/>
                </a:solidFill>
                <a:latin typeface="Arial"/>
                <a:cs typeface="Arial"/>
              </a:rPr>
              <a:t>2. Decouple work from people</a:t>
            </a:r>
          </a:p>
        </p:txBody>
      </p:sp>
      <p:sp>
        <p:nvSpPr>
          <p:cNvPr id="45" name="Shape 45"/>
          <p:cNvSpPr txBox="1"/>
          <p:nvPr/>
        </p:nvSpPr>
        <p:spPr>
          <a:xfrm>
            <a:off x="8412480" y="4873752"/>
            <a:ext cx="2971800" cy="9144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D6E4F5"/>
                </a:solidFill>
                <a:latin typeface="Arial"/>
                <a:cs typeface="Arial"/>
              </a:rPr>
              <a:t>Where it is safe: AI, automation, and smarter default workflows that free clinicians for work only they can do</a:t>
            </a:r>
          </a:p>
        </p:txBody>
      </p:sp>
      <p:sp>
        <p:nvSpPr>
          <p:cNvPr id="46" name="Shape 46"/>
          <p:cNvSpPr txBox="1"/>
          <p:nvPr/>
        </p:nvSpPr>
        <p:spPr>
          <a:xfrm>
            <a:off x="576072" y="6071616"/>
            <a:ext cx="6583680" cy="201168"/>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900" b="0" i="1" dirty="0">
                <a:solidFill>
                  <a:srgbClr val="595959"/>
                </a:solidFill>
                <a:latin typeface="Arial"/>
                <a:cs typeface="Arial"/>
              </a:rPr>
              <a:t>Sources: CMS Office of the Actuary; Kaufman Hall National Hospital Flash Report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Case Study: Virtual Cardiac Rehab</a:t>
            </a:r>
          </a:p>
        </p:txBody>
      </p:sp>
      <p:sp>
        <p:nvSpPr>
          <p:cNvPr id="12" name="Subtitle"/>
          <p:cNvSpPr>
            <a:spLocks noGrp="1"/>
          </p:cNvSpPr>
          <p:nvPr>
            <p:ph type="body" sz="quarter" idx="13"/>
          </p:nvPr>
        </p:nvSpPr>
        <p:spPr/>
        <p:txBody>
          <a:bodyPr/>
          <a:lstStyle/>
          <a:p>
            <a:r>
              <a:rPr lang="en-US" b="0" i="1" dirty="0">
                <a:solidFill>
                  <a:srgbClr val="0069B4"/>
                </a:solidFill>
              </a:rPr>
              <a:t>One service line, rebuilt against all four problems at once</a:t>
            </a:r>
          </a:p>
        </p:txBody>
      </p:sp>
      <p:sp>
        <p:nvSpPr>
          <p:cNvPr id="13" name="Slide Number"/>
          <p:cNvSpPr>
            <a:spLocks noGrp="1"/>
          </p:cNvSpPr>
          <p:nvPr>
            <p:ph type="sldNum" sz="quarter" idx="12"/>
          </p:nvPr>
        </p:nvSpPr>
        <p:spPr/>
        <p:txBody>
          <a:bodyPr/>
          <a:lstStyle/>
          <a:p>
            <a:fld id="{E8A74B61-50D3-3946-8366-1E447A2A8431}" type="slidenum">
              <a:rPr lang="en-US"/>
              <a:t>8</a:t>
            </a:fld>
            <a:endParaRPr lang="en-US"/>
          </a:p>
        </p:txBody>
      </p:sp>
      <p:sp>
        <p:nvSpPr>
          <p:cNvPr id="14" name="Shape 14"/>
          <p:cNvSpPr/>
          <p:nvPr/>
        </p:nvSpPr>
        <p:spPr>
          <a:xfrm>
            <a:off x="576072" y="1325880"/>
            <a:ext cx="3383280" cy="2788920"/>
          </a:xfrm>
          <a:prstGeom prst="roundRect">
            <a:avLst>
              <a:gd name="adj" fmla="val 5000"/>
            </a:avLst>
          </a:prstGeom>
          <a:solidFill>
            <a:srgbClr val="183E75"/>
          </a:solidFill>
          <a:ln>
            <a:noFill/>
          </a:ln>
        </p:spPr>
        <p:txBody>
          <a:bodyPr/>
          <a:lstStyle/>
          <a:p>
            <a:endParaRPr lang="en-US"/>
          </a:p>
        </p:txBody>
      </p:sp>
      <p:sp>
        <p:nvSpPr>
          <p:cNvPr id="15" name="Shape 15"/>
          <p:cNvSpPr txBox="1"/>
          <p:nvPr/>
        </p:nvSpPr>
        <p:spPr>
          <a:xfrm>
            <a:off x="804672" y="1463040"/>
            <a:ext cx="3017520" cy="2743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300" b="1" i="0" dirty="0">
                <a:solidFill>
                  <a:srgbClr val="F6C424"/>
                </a:solidFill>
                <a:latin typeface="Arial"/>
                <a:cs typeface="Arial"/>
              </a:rPr>
              <a:t>The problem</a:t>
            </a:r>
          </a:p>
        </p:txBody>
      </p:sp>
      <p:sp>
        <p:nvSpPr>
          <p:cNvPr id="16" name="Shape 16"/>
          <p:cNvSpPr txBox="1"/>
          <p:nvPr/>
        </p:nvSpPr>
        <p:spPr>
          <a:xfrm>
            <a:off x="804672" y="1783080"/>
            <a:ext cx="3017520" cy="7772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4400" b="1" i="0" dirty="0">
                <a:solidFill>
                  <a:srgbClr val="FFFFFF"/>
                </a:solidFill>
                <a:latin typeface="Arial"/>
                <a:cs typeface="Arial"/>
              </a:rPr>
              <a:t>1.6%</a:t>
            </a:r>
          </a:p>
        </p:txBody>
      </p:sp>
      <p:sp>
        <p:nvSpPr>
          <p:cNvPr id="17" name="Shape 17"/>
          <p:cNvSpPr txBox="1"/>
          <p:nvPr/>
        </p:nvSpPr>
        <p:spPr>
          <a:xfrm>
            <a:off x="804672" y="2606040"/>
            <a:ext cx="3017520" cy="4572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50" b="1" i="0" dirty="0">
                <a:solidFill>
                  <a:srgbClr val="FFFFFF"/>
                </a:solidFill>
                <a:latin typeface="Arial"/>
                <a:cs typeface="Arial"/>
              </a:rPr>
              <a:t>of 87,733 eligible patients captured in FY23</a:t>
            </a:r>
          </a:p>
        </p:txBody>
      </p:sp>
      <p:sp>
        <p:nvSpPr>
          <p:cNvPr id="18" name="Shape 18"/>
          <p:cNvSpPr txBox="1"/>
          <p:nvPr/>
        </p:nvSpPr>
        <p:spPr>
          <a:xfrm>
            <a:off x="804672" y="3108960"/>
            <a:ext cx="3017520" cy="9144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00" b="0" i="0" dirty="0">
                <a:solidFill>
                  <a:srgbClr val="D6E4F5"/>
                </a:solidFill>
                <a:latin typeface="Arial"/>
                <a:cs typeface="Arial"/>
              </a:rPr>
              <a:t>Cardiac rehab can add up to five years of life and cut hospitalizations by 30%, yet 90% of U.S. patients never finish it</a:t>
            </a:r>
          </a:p>
        </p:txBody>
      </p:sp>
      <p:sp>
        <p:nvSpPr>
          <p:cNvPr id="19" name="Shape 19"/>
          <p:cNvSpPr txBox="1"/>
          <p:nvPr/>
        </p:nvSpPr>
        <p:spPr>
          <a:xfrm>
            <a:off x="4160520" y="1325880"/>
            <a:ext cx="7452360" cy="32004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400" b="1" i="0" dirty="0">
                <a:solidFill>
                  <a:srgbClr val="183E75"/>
                </a:solidFill>
                <a:latin typeface="Arial"/>
                <a:cs typeface="Arial"/>
              </a:rPr>
              <a:t>What we changed </a:t>
            </a:r>
            <a:r>
              <a:rPr lang="en-US" sz="1200" b="0" i="1" dirty="0">
                <a:solidFill>
                  <a:srgbClr val="595959"/>
                </a:solidFill>
                <a:latin typeface="Arial"/>
                <a:cs typeface="Arial"/>
              </a:rPr>
              <a:t>(none required new clinical capability)</a:t>
            </a:r>
          </a:p>
        </p:txBody>
      </p:sp>
      <p:sp>
        <p:nvSpPr>
          <p:cNvPr id="20" name="Shape 20"/>
          <p:cNvSpPr/>
          <p:nvPr/>
        </p:nvSpPr>
        <p:spPr>
          <a:xfrm>
            <a:off x="4160520" y="1737360"/>
            <a:ext cx="7452360" cy="704088"/>
          </a:xfrm>
          <a:prstGeom prst="roundRect">
            <a:avLst>
              <a:gd name="adj" fmla="val 8000"/>
            </a:avLst>
          </a:prstGeom>
          <a:solidFill>
            <a:srgbClr val="EDF2F8"/>
          </a:solidFill>
          <a:ln>
            <a:noFill/>
          </a:ln>
        </p:spPr>
        <p:txBody>
          <a:bodyPr/>
          <a:lstStyle/>
          <a:p>
            <a:endParaRPr lang="en-US"/>
          </a:p>
        </p:txBody>
      </p:sp>
      <p:sp>
        <p:nvSpPr>
          <p:cNvPr id="21" name="Shape 21"/>
          <p:cNvSpPr/>
          <p:nvPr/>
        </p:nvSpPr>
        <p:spPr>
          <a:xfrm>
            <a:off x="4325112" y="1883664"/>
            <a:ext cx="411480" cy="411480"/>
          </a:xfrm>
          <a:prstGeom prst="ellipse">
            <a:avLst/>
          </a:prstGeom>
          <a:solidFill>
            <a:srgbClr val="0069B4"/>
          </a:solidFill>
          <a:ln>
            <a:noFill/>
          </a:ln>
        </p:spPr>
        <p:txBody>
          <a:bodyPr wrap="square" lIns="0" tIns="0" rIns="0" bIns="0" rtlCol="0" anchor="ctr">
            <a:noAutofit/>
          </a:bodyPr>
          <a:lstStyle/>
          <a:p>
            <a:pPr marL="0" indent="0" algn="ctr">
              <a:spcBef>
                <a:spcPts val="0"/>
              </a:spcBef>
              <a:spcAft>
                <a:spcPts val="0"/>
              </a:spcAft>
              <a:buNone/>
            </a:pPr>
            <a:r>
              <a:rPr lang="en-US" sz="1400" b="1" i="0" dirty="0">
                <a:solidFill>
                  <a:srgbClr val="FFFFFF"/>
                </a:solidFill>
                <a:latin typeface="Arial"/>
                <a:cs typeface="Arial"/>
              </a:rPr>
              <a:t>1</a:t>
            </a:r>
          </a:p>
        </p:txBody>
      </p:sp>
      <p:sp>
        <p:nvSpPr>
          <p:cNvPr id="22" name="Shape 22"/>
          <p:cNvSpPr txBox="1"/>
          <p:nvPr/>
        </p:nvSpPr>
        <p:spPr>
          <a:xfrm>
            <a:off x="4892040" y="1783080"/>
            <a:ext cx="6537960" cy="612648"/>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Default referral orders in Epic: </a:t>
            </a:r>
            <a:r>
              <a:rPr lang="en-US" sz="1250" b="0" i="0" dirty="0">
                <a:solidFill>
                  <a:srgbClr val="595959"/>
                </a:solidFill>
                <a:latin typeface="Arial"/>
                <a:cs typeface="Arial"/>
              </a:rPr>
              <a:t>The right referral no longer depends on someone remembering</a:t>
            </a:r>
          </a:p>
        </p:txBody>
      </p:sp>
      <p:sp>
        <p:nvSpPr>
          <p:cNvPr id="23" name="Shape 23"/>
          <p:cNvSpPr/>
          <p:nvPr/>
        </p:nvSpPr>
        <p:spPr>
          <a:xfrm>
            <a:off x="4160520" y="2532888"/>
            <a:ext cx="7452360" cy="704088"/>
          </a:xfrm>
          <a:prstGeom prst="roundRect">
            <a:avLst>
              <a:gd name="adj" fmla="val 8000"/>
            </a:avLst>
          </a:prstGeom>
          <a:solidFill>
            <a:srgbClr val="EDF2F8"/>
          </a:solidFill>
          <a:ln>
            <a:noFill/>
          </a:ln>
        </p:spPr>
        <p:txBody>
          <a:bodyPr/>
          <a:lstStyle/>
          <a:p>
            <a:endParaRPr lang="en-US"/>
          </a:p>
        </p:txBody>
      </p:sp>
      <p:sp>
        <p:nvSpPr>
          <p:cNvPr id="24" name="Shape 24"/>
          <p:cNvSpPr/>
          <p:nvPr/>
        </p:nvSpPr>
        <p:spPr>
          <a:xfrm>
            <a:off x="4325112" y="2679192"/>
            <a:ext cx="411480" cy="411480"/>
          </a:xfrm>
          <a:prstGeom prst="ellipse">
            <a:avLst/>
          </a:prstGeom>
          <a:solidFill>
            <a:srgbClr val="0069B4"/>
          </a:solidFill>
          <a:ln>
            <a:noFill/>
          </a:ln>
        </p:spPr>
        <p:txBody>
          <a:bodyPr wrap="square" lIns="0" tIns="0" rIns="0" bIns="0" rtlCol="0" anchor="ctr">
            <a:noAutofit/>
          </a:bodyPr>
          <a:lstStyle/>
          <a:p>
            <a:pPr marL="0" indent="0" algn="ctr">
              <a:spcBef>
                <a:spcPts val="0"/>
              </a:spcBef>
              <a:spcAft>
                <a:spcPts val="0"/>
              </a:spcAft>
              <a:buNone/>
            </a:pPr>
            <a:r>
              <a:rPr lang="en-US" sz="1400" b="1" i="0" dirty="0">
                <a:solidFill>
                  <a:srgbClr val="FFFFFF"/>
                </a:solidFill>
                <a:latin typeface="Arial"/>
                <a:cs typeface="Arial"/>
              </a:rPr>
              <a:t>2</a:t>
            </a:r>
          </a:p>
        </p:txBody>
      </p:sp>
      <p:sp>
        <p:nvSpPr>
          <p:cNvPr id="25" name="Shape 25"/>
          <p:cNvSpPr txBox="1"/>
          <p:nvPr/>
        </p:nvSpPr>
        <p:spPr>
          <a:xfrm>
            <a:off x="4892040" y="2578608"/>
            <a:ext cx="6537960" cy="612648"/>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Proactive outreach: </a:t>
            </a:r>
            <a:r>
              <a:rPr lang="en-US" sz="1250" b="0" i="0" dirty="0">
                <a:solidFill>
                  <a:srgbClr val="595959"/>
                </a:solidFill>
                <a:latin typeface="Arial"/>
                <a:cs typeface="Arial"/>
              </a:rPr>
              <a:t>The system reaches out to eligible patients instead of waiting to be found</a:t>
            </a:r>
          </a:p>
        </p:txBody>
      </p:sp>
      <p:sp>
        <p:nvSpPr>
          <p:cNvPr id="26" name="Shape 26"/>
          <p:cNvSpPr/>
          <p:nvPr/>
        </p:nvSpPr>
        <p:spPr>
          <a:xfrm>
            <a:off x="4160520" y="3328416"/>
            <a:ext cx="7452360" cy="704088"/>
          </a:xfrm>
          <a:prstGeom prst="roundRect">
            <a:avLst>
              <a:gd name="adj" fmla="val 8000"/>
            </a:avLst>
          </a:prstGeom>
          <a:solidFill>
            <a:srgbClr val="EDF2F8"/>
          </a:solidFill>
          <a:ln>
            <a:noFill/>
          </a:ln>
        </p:spPr>
        <p:txBody>
          <a:bodyPr/>
          <a:lstStyle/>
          <a:p>
            <a:endParaRPr lang="en-US"/>
          </a:p>
        </p:txBody>
      </p:sp>
      <p:sp>
        <p:nvSpPr>
          <p:cNvPr id="27" name="Shape 27"/>
          <p:cNvSpPr/>
          <p:nvPr/>
        </p:nvSpPr>
        <p:spPr>
          <a:xfrm>
            <a:off x="4325112" y="3474720"/>
            <a:ext cx="411480" cy="411480"/>
          </a:xfrm>
          <a:prstGeom prst="ellipse">
            <a:avLst/>
          </a:prstGeom>
          <a:solidFill>
            <a:srgbClr val="0069B4"/>
          </a:solidFill>
          <a:ln>
            <a:noFill/>
          </a:ln>
        </p:spPr>
        <p:txBody>
          <a:bodyPr wrap="square" lIns="0" tIns="0" rIns="0" bIns="0" rtlCol="0" anchor="ctr">
            <a:noAutofit/>
          </a:bodyPr>
          <a:lstStyle/>
          <a:p>
            <a:pPr marL="0" indent="0" algn="ctr">
              <a:spcBef>
                <a:spcPts val="0"/>
              </a:spcBef>
              <a:spcAft>
                <a:spcPts val="0"/>
              </a:spcAft>
              <a:buNone/>
            </a:pPr>
            <a:r>
              <a:rPr lang="en-US" sz="1400" b="1" i="0" dirty="0">
                <a:solidFill>
                  <a:srgbClr val="FFFFFF"/>
                </a:solidFill>
                <a:latin typeface="Arial"/>
                <a:cs typeface="Arial"/>
              </a:rPr>
              <a:t>3</a:t>
            </a:r>
          </a:p>
        </p:txBody>
      </p:sp>
      <p:sp>
        <p:nvSpPr>
          <p:cNvPr id="28" name="Shape 28"/>
          <p:cNvSpPr txBox="1"/>
          <p:nvPr/>
        </p:nvSpPr>
        <p:spPr>
          <a:xfrm>
            <a:off x="4892040" y="3374136"/>
            <a:ext cx="6537960" cy="612648"/>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A virtual option: </a:t>
            </a:r>
            <a:r>
              <a:rPr lang="en-US" sz="1250" b="0" i="0" dirty="0">
                <a:solidFill>
                  <a:srgbClr val="595959"/>
                </a:solidFill>
                <a:latin typeface="Arial"/>
                <a:cs typeface="Arial"/>
              </a:rPr>
              <a:t>Delivered with digital health partners Recora and Aviary Health: same protocol, 2–3 sessions a week, at home</a:t>
            </a:r>
          </a:p>
        </p:txBody>
      </p:sp>
      <p:sp>
        <p:nvSpPr>
          <p:cNvPr id="29" name="Shape 29"/>
          <p:cNvSpPr txBox="1"/>
          <p:nvPr/>
        </p:nvSpPr>
        <p:spPr>
          <a:xfrm>
            <a:off x="576072" y="4297680"/>
            <a:ext cx="10972800" cy="32004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400" b="1" i="0" dirty="0">
                <a:solidFill>
                  <a:srgbClr val="183E75"/>
                </a:solidFill>
                <a:latin typeface="Arial"/>
                <a:cs typeface="Arial"/>
              </a:rPr>
              <a:t>The results</a:t>
            </a:r>
          </a:p>
        </p:txBody>
      </p:sp>
      <p:sp>
        <p:nvSpPr>
          <p:cNvPr id="30" name="Shape 30"/>
          <p:cNvSpPr/>
          <p:nvPr/>
        </p:nvSpPr>
        <p:spPr>
          <a:xfrm>
            <a:off x="576072" y="4663440"/>
            <a:ext cx="2011680" cy="1554480"/>
          </a:xfrm>
          <a:prstGeom prst="roundRect">
            <a:avLst>
              <a:gd name="adj" fmla="val 5000"/>
            </a:avLst>
          </a:prstGeom>
          <a:solidFill>
            <a:srgbClr val="FFFFFF"/>
          </a:solidFill>
          <a:ln w="9525">
            <a:solidFill>
              <a:srgbClr val="D9D9D9"/>
            </a:solidFill>
          </a:ln>
        </p:spPr>
        <p:txBody>
          <a:bodyPr/>
          <a:lstStyle/>
          <a:p>
            <a:endParaRPr lang="en-US"/>
          </a:p>
        </p:txBody>
      </p:sp>
      <p:sp>
        <p:nvSpPr>
          <p:cNvPr id="31" name="Shape 31"/>
          <p:cNvSpPr txBox="1"/>
          <p:nvPr/>
        </p:nvSpPr>
        <p:spPr>
          <a:xfrm>
            <a:off x="713232" y="4754880"/>
            <a:ext cx="1737360" cy="5486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600" b="1" i="0" dirty="0">
                <a:solidFill>
                  <a:srgbClr val="183E75"/>
                </a:solidFill>
                <a:latin typeface="Arial"/>
                <a:cs typeface="Arial"/>
              </a:rPr>
              <a:t>5.2×</a:t>
            </a:r>
          </a:p>
        </p:txBody>
      </p:sp>
      <p:sp>
        <p:nvSpPr>
          <p:cNvPr id="32" name="Shape 32"/>
          <p:cNvSpPr txBox="1"/>
          <p:nvPr/>
        </p:nvSpPr>
        <p:spPr>
          <a:xfrm>
            <a:off x="713232" y="5321808"/>
            <a:ext cx="1737360" cy="41148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1" i="0" dirty="0">
                <a:solidFill>
                  <a:srgbClr val="183E75"/>
                </a:solidFill>
                <a:latin typeface="Arial"/>
                <a:cs typeface="Arial"/>
              </a:rPr>
              <a:t>growth in monthly referrals</a:t>
            </a:r>
          </a:p>
        </p:txBody>
      </p:sp>
      <p:sp>
        <p:nvSpPr>
          <p:cNvPr id="33" name="Shape 33"/>
          <p:cNvSpPr txBox="1"/>
          <p:nvPr/>
        </p:nvSpPr>
        <p:spPr>
          <a:xfrm>
            <a:off x="713232" y="5760720"/>
            <a:ext cx="1737360" cy="41148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50" b="0" i="0" dirty="0">
                <a:solidFill>
                  <a:srgbClr val="595959"/>
                </a:solidFill>
                <a:latin typeface="Arial"/>
                <a:cs typeface="Arial"/>
              </a:rPr>
              <a:t>~1,000 more referrals a month</a:t>
            </a:r>
          </a:p>
        </p:txBody>
      </p:sp>
      <p:sp>
        <p:nvSpPr>
          <p:cNvPr id="34" name="Shape 34"/>
          <p:cNvSpPr/>
          <p:nvPr/>
        </p:nvSpPr>
        <p:spPr>
          <a:xfrm>
            <a:off x="2743200" y="4663440"/>
            <a:ext cx="2011680" cy="1554480"/>
          </a:xfrm>
          <a:prstGeom prst="roundRect">
            <a:avLst>
              <a:gd name="adj" fmla="val 5000"/>
            </a:avLst>
          </a:prstGeom>
          <a:solidFill>
            <a:srgbClr val="FFFFFF"/>
          </a:solidFill>
          <a:ln w="9525">
            <a:solidFill>
              <a:srgbClr val="D9D9D9"/>
            </a:solidFill>
          </a:ln>
        </p:spPr>
        <p:txBody>
          <a:bodyPr/>
          <a:lstStyle/>
          <a:p>
            <a:endParaRPr lang="en-US"/>
          </a:p>
        </p:txBody>
      </p:sp>
      <p:sp>
        <p:nvSpPr>
          <p:cNvPr id="35" name="Shape 35"/>
          <p:cNvSpPr txBox="1"/>
          <p:nvPr/>
        </p:nvSpPr>
        <p:spPr>
          <a:xfrm>
            <a:off x="2880360" y="4754880"/>
            <a:ext cx="1737360" cy="5486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600" b="1" i="0" dirty="0">
                <a:solidFill>
                  <a:srgbClr val="0069B4"/>
                </a:solidFill>
                <a:latin typeface="Arial"/>
                <a:cs typeface="Arial"/>
              </a:rPr>
              <a:t>43%</a:t>
            </a:r>
          </a:p>
        </p:txBody>
      </p:sp>
      <p:sp>
        <p:nvSpPr>
          <p:cNvPr id="36" name="Shape 36"/>
          <p:cNvSpPr txBox="1"/>
          <p:nvPr/>
        </p:nvSpPr>
        <p:spPr>
          <a:xfrm>
            <a:off x="2880360" y="5321808"/>
            <a:ext cx="1737360" cy="41148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1" i="0" dirty="0">
                <a:solidFill>
                  <a:srgbClr val="183E75"/>
                </a:solidFill>
                <a:latin typeface="Arial"/>
                <a:cs typeface="Arial"/>
              </a:rPr>
              <a:t>increase in 30-day enrollment</a:t>
            </a:r>
          </a:p>
        </p:txBody>
      </p:sp>
      <p:sp>
        <p:nvSpPr>
          <p:cNvPr id="37" name="Shape 37"/>
          <p:cNvSpPr txBox="1"/>
          <p:nvPr/>
        </p:nvSpPr>
        <p:spPr>
          <a:xfrm>
            <a:off x="2880360" y="5760720"/>
            <a:ext cx="1737360" cy="41148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50" b="0" i="0" dirty="0">
                <a:solidFill>
                  <a:srgbClr val="595959"/>
                </a:solidFill>
                <a:latin typeface="Arial"/>
                <a:cs typeface="Arial"/>
              </a:rPr>
              <a:t>Across 10,581 referral orders</a:t>
            </a:r>
          </a:p>
        </p:txBody>
      </p:sp>
      <p:sp>
        <p:nvSpPr>
          <p:cNvPr id="38" name="Shape 38"/>
          <p:cNvSpPr/>
          <p:nvPr/>
        </p:nvSpPr>
        <p:spPr>
          <a:xfrm>
            <a:off x="4910328" y="4663440"/>
            <a:ext cx="2011680" cy="1554480"/>
          </a:xfrm>
          <a:prstGeom prst="roundRect">
            <a:avLst>
              <a:gd name="adj" fmla="val 5000"/>
            </a:avLst>
          </a:prstGeom>
          <a:solidFill>
            <a:srgbClr val="FFFFFF"/>
          </a:solidFill>
          <a:ln w="9525">
            <a:solidFill>
              <a:srgbClr val="D9D9D9"/>
            </a:solidFill>
          </a:ln>
        </p:spPr>
        <p:txBody>
          <a:bodyPr/>
          <a:lstStyle/>
          <a:p>
            <a:endParaRPr lang="en-US"/>
          </a:p>
        </p:txBody>
      </p:sp>
      <p:sp>
        <p:nvSpPr>
          <p:cNvPr id="39" name="Shape 39"/>
          <p:cNvSpPr txBox="1"/>
          <p:nvPr/>
        </p:nvSpPr>
        <p:spPr>
          <a:xfrm>
            <a:off x="5047488" y="4754880"/>
            <a:ext cx="1737360" cy="5486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600" b="1" i="0" dirty="0">
                <a:solidFill>
                  <a:srgbClr val="009EDF"/>
                </a:solidFill>
                <a:latin typeface="Arial"/>
                <a:cs typeface="Arial"/>
              </a:rPr>
              <a:t>280+</a:t>
            </a:r>
          </a:p>
        </p:txBody>
      </p:sp>
      <p:sp>
        <p:nvSpPr>
          <p:cNvPr id="40" name="Shape 40"/>
          <p:cNvSpPr txBox="1"/>
          <p:nvPr/>
        </p:nvSpPr>
        <p:spPr>
          <a:xfrm>
            <a:off x="5047488" y="5321808"/>
            <a:ext cx="1737360" cy="41148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1" i="0" dirty="0">
                <a:solidFill>
                  <a:srgbClr val="183E75"/>
                </a:solidFill>
                <a:latin typeface="Arial"/>
                <a:cs typeface="Arial"/>
              </a:rPr>
              <a:t>zip codes reached in MA &amp; NH</a:t>
            </a:r>
          </a:p>
        </p:txBody>
      </p:sp>
      <p:sp>
        <p:nvSpPr>
          <p:cNvPr id="41" name="Shape 41"/>
          <p:cNvSpPr txBox="1"/>
          <p:nvPr/>
        </p:nvSpPr>
        <p:spPr>
          <a:xfrm>
            <a:off x="5047488" y="5760720"/>
            <a:ext cx="1737360" cy="41148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50" b="0" i="0" dirty="0">
                <a:solidFill>
                  <a:srgbClr val="595959"/>
                </a:solidFill>
                <a:latin typeface="Arial"/>
                <a:cs typeface="Arial"/>
              </a:rPr>
              <a:t>~8× footprint, no new space</a:t>
            </a:r>
          </a:p>
        </p:txBody>
      </p:sp>
      <p:sp>
        <p:nvSpPr>
          <p:cNvPr id="42" name="Shape 42"/>
          <p:cNvSpPr/>
          <p:nvPr/>
        </p:nvSpPr>
        <p:spPr>
          <a:xfrm>
            <a:off x="7077456" y="4663440"/>
            <a:ext cx="2011680" cy="1554480"/>
          </a:xfrm>
          <a:prstGeom prst="roundRect">
            <a:avLst>
              <a:gd name="adj" fmla="val 5000"/>
            </a:avLst>
          </a:prstGeom>
          <a:solidFill>
            <a:srgbClr val="FFFFFF"/>
          </a:solidFill>
          <a:ln w="9525">
            <a:solidFill>
              <a:srgbClr val="D9D9D9"/>
            </a:solidFill>
          </a:ln>
        </p:spPr>
        <p:txBody>
          <a:bodyPr/>
          <a:lstStyle/>
          <a:p>
            <a:endParaRPr lang="en-US"/>
          </a:p>
        </p:txBody>
      </p:sp>
      <p:sp>
        <p:nvSpPr>
          <p:cNvPr id="43" name="Shape 43"/>
          <p:cNvSpPr txBox="1"/>
          <p:nvPr/>
        </p:nvSpPr>
        <p:spPr>
          <a:xfrm>
            <a:off x="7214616" y="4754880"/>
            <a:ext cx="1737360" cy="5486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600" b="1" i="0" dirty="0">
                <a:solidFill>
                  <a:srgbClr val="784B98"/>
                </a:solidFill>
                <a:latin typeface="Arial"/>
                <a:cs typeface="Arial"/>
              </a:rPr>
              <a:t>35,000+</a:t>
            </a:r>
          </a:p>
        </p:txBody>
      </p:sp>
      <p:sp>
        <p:nvSpPr>
          <p:cNvPr id="44" name="Shape 44"/>
          <p:cNvSpPr txBox="1"/>
          <p:nvPr/>
        </p:nvSpPr>
        <p:spPr>
          <a:xfrm>
            <a:off x="7214616" y="5321808"/>
            <a:ext cx="1737360" cy="41148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1" i="0" dirty="0">
                <a:solidFill>
                  <a:srgbClr val="183E75"/>
                </a:solidFill>
                <a:latin typeface="Arial"/>
                <a:cs typeface="Arial"/>
              </a:rPr>
              <a:t>virtual sessions delivered</a:t>
            </a:r>
          </a:p>
        </p:txBody>
      </p:sp>
      <p:sp>
        <p:nvSpPr>
          <p:cNvPr id="45" name="Shape 45"/>
          <p:cNvSpPr txBox="1"/>
          <p:nvPr/>
        </p:nvSpPr>
        <p:spPr>
          <a:xfrm>
            <a:off x="7214616" y="5760720"/>
            <a:ext cx="1737360" cy="41148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50" b="0" i="0" dirty="0">
                <a:solidFill>
                  <a:srgbClr val="595959"/>
                </a:solidFill>
                <a:latin typeface="Arial"/>
                <a:cs typeface="Arial"/>
              </a:rPr>
              <a:t>Virtual census 0 → 300 by May 2026</a:t>
            </a:r>
          </a:p>
        </p:txBody>
      </p:sp>
      <p:sp>
        <p:nvSpPr>
          <p:cNvPr id="46" name="Shape 46"/>
          <p:cNvSpPr/>
          <p:nvPr/>
        </p:nvSpPr>
        <p:spPr>
          <a:xfrm>
            <a:off x="9244584" y="4663440"/>
            <a:ext cx="2368296" cy="1554480"/>
          </a:xfrm>
          <a:prstGeom prst="roundRect">
            <a:avLst>
              <a:gd name="adj" fmla="val 5000"/>
            </a:avLst>
          </a:prstGeom>
          <a:solidFill>
            <a:srgbClr val="F6C424"/>
          </a:solidFill>
          <a:ln>
            <a:noFill/>
          </a:ln>
        </p:spPr>
        <p:txBody>
          <a:bodyPr wrap="square" lIns="182880" tIns="91440" rIns="182880" bIns="91440" rtlCol="0" anchor="ctr">
            <a:noAutofit/>
          </a:bodyPr>
          <a:lstStyle/>
          <a:p>
            <a:pPr marL="0" indent="0" algn="l">
              <a:spcBef>
                <a:spcPts val="0"/>
              </a:spcBef>
              <a:spcAft>
                <a:spcPts val="400"/>
              </a:spcAft>
              <a:buNone/>
            </a:pPr>
            <a:r>
              <a:rPr lang="en-US" sz="1350" b="1" i="0" dirty="0">
                <a:solidFill>
                  <a:srgbClr val="183E75"/>
                </a:solidFill>
                <a:latin typeface="Arial"/>
                <a:cs typeface="Arial"/>
              </a:rPr>
              <a:t>“In-person volume held steady. This is added capacity, not shifted capacity.”</a:t>
            </a:r>
          </a:p>
          <a:p>
            <a:pPr marL="0" indent="0" algn="l">
              <a:spcBef>
                <a:spcPts val="0"/>
              </a:spcBef>
              <a:spcAft>
                <a:spcPts val="0"/>
              </a:spcAft>
              <a:buNone/>
            </a:pPr>
            <a:r>
              <a:rPr lang="en-US" sz="1100" b="0" i="0" dirty="0">
                <a:solidFill>
                  <a:srgbClr val="183E75"/>
                </a:solidFill>
                <a:latin typeface="Arial"/>
                <a:cs typeface="Arial"/>
              </a:rPr>
              <a:t>No capital spend; scarce in-person slots preserved for those who need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The Pattern Repeats Across the Continuum</a:t>
            </a:r>
          </a:p>
        </p:txBody>
      </p:sp>
      <p:sp>
        <p:nvSpPr>
          <p:cNvPr id="12" name="Subtitle"/>
          <p:cNvSpPr>
            <a:spLocks noGrp="1"/>
          </p:cNvSpPr>
          <p:nvPr>
            <p:ph type="body" sz="quarter" idx="13"/>
          </p:nvPr>
        </p:nvSpPr>
        <p:spPr/>
        <p:txBody>
          <a:bodyPr/>
          <a:lstStyle/>
          <a:p>
            <a:r>
              <a:rPr lang="en-US" b="0" i="1" dirty="0">
                <a:solidFill>
                  <a:srgbClr val="0069B4"/>
                </a:solidFill>
              </a:rPr>
              <a:t>Virtual and remote care models at BILH</a:t>
            </a:r>
          </a:p>
        </p:txBody>
      </p:sp>
      <p:sp>
        <p:nvSpPr>
          <p:cNvPr id="13" name="Slide Number"/>
          <p:cNvSpPr>
            <a:spLocks noGrp="1"/>
          </p:cNvSpPr>
          <p:nvPr>
            <p:ph type="sldNum" sz="quarter" idx="12"/>
          </p:nvPr>
        </p:nvSpPr>
        <p:spPr/>
        <p:txBody>
          <a:bodyPr/>
          <a:lstStyle/>
          <a:p>
            <a:fld id="{E8A74B61-50D3-3946-8366-1E447A2A8431}" type="slidenum">
              <a:rPr lang="en-US"/>
              <a:t>9</a:t>
            </a:fld>
            <a:endParaRPr lang="en-US"/>
          </a:p>
        </p:txBody>
      </p:sp>
      <p:sp>
        <p:nvSpPr>
          <p:cNvPr id="14" name="Shape 14"/>
          <p:cNvSpPr/>
          <p:nvPr/>
        </p:nvSpPr>
        <p:spPr>
          <a:xfrm>
            <a:off x="576072" y="1371600"/>
            <a:ext cx="2057400" cy="3520440"/>
          </a:xfrm>
          <a:prstGeom prst="roundRect">
            <a:avLst>
              <a:gd name="adj" fmla="val 4000"/>
            </a:avLst>
          </a:prstGeom>
          <a:solidFill>
            <a:srgbClr val="FFFFFF"/>
          </a:solidFill>
          <a:ln w="9525">
            <a:solidFill>
              <a:srgbClr val="D9D9D9"/>
            </a:solidFill>
          </a:ln>
        </p:spPr>
        <p:txBody>
          <a:bodyPr/>
          <a:lstStyle/>
          <a:p>
            <a:endParaRPr lang="en-US"/>
          </a:p>
        </p:txBody>
      </p:sp>
      <p:sp>
        <p:nvSpPr>
          <p:cNvPr id="15" name="Shape 15"/>
          <p:cNvSpPr/>
          <p:nvPr/>
        </p:nvSpPr>
        <p:spPr>
          <a:xfrm>
            <a:off x="1239012" y="1554480"/>
            <a:ext cx="731520" cy="731520"/>
          </a:xfrm>
          <a:prstGeom prst="ellipse">
            <a:avLst/>
          </a:prstGeom>
          <a:solidFill>
            <a:srgbClr val="183E75"/>
          </a:solidFill>
          <a:ln>
            <a:noFill/>
          </a:ln>
        </p:spPr>
        <p:txBody>
          <a:bodyPr/>
          <a:lstStyle/>
          <a:p>
            <a:endParaRPr lang="en-US"/>
          </a:p>
        </p:txBody>
      </p:sp>
      <p:pic>
        <p:nvPicPr>
          <p:cNvPr id="16" name="FaLaptopMedical 16" descr="FaLaptopMedical"/>
          <p:cNvPicPr>
            <a:picLocks noChangeAspect="1"/>
          </p:cNvPicPr>
          <p:nvPr/>
        </p:nvPicPr>
        <p:blipFill>
          <a:blip r:embed="rId2"/>
          <a:stretch>
            <a:fillRect/>
          </a:stretch>
        </p:blipFill>
        <p:spPr>
          <a:xfrm>
            <a:off x="1414577" y="1730045"/>
            <a:ext cx="380390" cy="380390"/>
          </a:xfrm>
          <a:prstGeom prst="rect">
            <a:avLst/>
          </a:prstGeom>
        </p:spPr>
      </p:pic>
      <p:sp>
        <p:nvSpPr>
          <p:cNvPr id="17" name="Shape 17"/>
          <p:cNvSpPr txBox="1"/>
          <p:nvPr/>
        </p:nvSpPr>
        <p:spPr>
          <a:xfrm>
            <a:off x="713232" y="2377440"/>
            <a:ext cx="1783080" cy="548640"/>
          </a:xfrm>
          <a:prstGeom prst="rect">
            <a:avLst/>
          </a:prstGeom>
          <a:noFill/>
          <a:ln>
            <a:noFill/>
          </a:ln>
        </p:spPr>
        <p:txBody>
          <a:bodyPr wrap="square" lIns="0" tIns="0" rIns="0" bIns="0" rtlCol="0" anchor="ctr">
            <a:noAutofit/>
          </a:bodyPr>
          <a:lstStyle/>
          <a:p>
            <a:pPr marL="0" indent="0" algn="ctr">
              <a:spcBef>
                <a:spcPts val="0"/>
              </a:spcBef>
              <a:spcAft>
                <a:spcPts val="0"/>
              </a:spcAft>
              <a:buNone/>
            </a:pPr>
            <a:r>
              <a:rPr lang="en-US" sz="1350" b="1" i="0" dirty="0">
                <a:solidFill>
                  <a:srgbClr val="183E75"/>
                </a:solidFill>
                <a:latin typeface="Arial"/>
                <a:cs typeface="Arial"/>
              </a:rPr>
              <a:t>Virtual Primary Care</a:t>
            </a:r>
          </a:p>
        </p:txBody>
      </p:sp>
      <p:sp>
        <p:nvSpPr>
          <p:cNvPr id="18" name="Shape 18"/>
          <p:cNvSpPr/>
          <p:nvPr/>
        </p:nvSpPr>
        <p:spPr>
          <a:xfrm>
            <a:off x="964692" y="2999232"/>
            <a:ext cx="1280160" cy="274320"/>
          </a:xfrm>
          <a:prstGeom prst="roundRect">
            <a:avLst>
              <a:gd name="adj" fmla="val 50000"/>
            </a:avLst>
          </a:prstGeom>
          <a:solidFill>
            <a:srgbClr val="2E8B57"/>
          </a:solidFill>
          <a:ln>
            <a:noFill/>
          </a:ln>
        </p:spPr>
        <p:txBody>
          <a:bodyPr wrap="square" lIns="0" tIns="0" rIns="0" bIns="0" rtlCol="0" anchor="ctr">
            <a:noAutofit/>
          </a:bodyPr>
          <a:lstStyle/>
          <a:p>
            <a:pPr marL="0" indent="0" algn="ctr">
              <a:spcBef>
                <a:spcPts val="0"/>
              </a:spcBef>
              <a:spcAft>
                <a:spcPts val="0"/>
              </a:spcAft>
              <a:buNone/>
            </a:pPr>
            <a:r>
              <a:rPr lang="en-US" sz="1000" b="1" i="0" dirty="0">
                <a:solidFill>
                  <a:srgbClr val="FFFFFF"/>
                </a:solidFill>
                <a:latin typeface="Arial"/>
                <a:cs typeface="Arial"/>
              </a:rPr>
              <a:t>Live</a:t>
            </a:r>
          </a:p>
        </p:txBody>
      </p:sp>
      <p:sp>
        <p:nvSpPr>
          <p:cNvPr id="19" name="Shape 19"/>
          <p:cNvSpPr txBox="1"/>
          <p:nvPr/>
        </p:nvSpPr>
        <p:spPr>
          <a:xfrm>
            <a:off x="758952" y="3429000"/>
            <a:ext cx="1737360" cy="1417320"/>
          </a:xfrm>
          <a:prstGeom prst="rect">
            <a:avLst/>
          </a:prstGeom>
          <a:noFill/>
          <a:ln>
            <a:noFill/>
          </a:ln>
        </p:spPr>
        <p:txBody>
          <a:bodyPr wrap="square" lIns="0" tIns="0" rIns="0" bIns="0" rtlCol="0" anchor="t">
            <a:noAutofit/>
          </a:bodyPr>
          <a:lstStyle/>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Launched 2025 with 23 clinicians</a:t>
            </a:r>
          </a:p>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1,200+ patients in year one</a:t>
            </a:r>
          </a:p>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&lt;5% of visits redirected to in-person</a:t>
            </a:r>
          </a:p>
        </p:txBody>
      </p:sp>
      <p:sp>
        <p:nvSpPr>
          <p:cNvPr id="20" name="Shape 20"/>
          <p:cNvSpPr/>
          <p:nvPr/>
        </p:nvSpPr>
        <p:spPr>
          <a:xfrm>
            <a:off x="2820924" y="1371600"/>
            <a:ext cx="2057400" cy="3520440"/>
          </a:xfrm>
          <a:prstGeom prst="roundRect">
            <a:avLst>
              <a:gd name="adj" fmla="val 4000"/>
            </a:avLst>
          </a:prstGeom>
          <a:solidFill>
            <a:srgbClr val="FFFFFF"/>
          </a:solidFill>
          <a:ln w="9525">
            <a:solidFill>
              <a:srgbClr val="D9D9D9"/>
            </a:solidFill>
          </a:ln>
        </p:spPr>
        <p:txBody>
          <a:bodyPr/>
          <a:lstStyle/>
          <a:p>
            <a:endParaRPr lang="en-US"/>
          </a:p>
        </p:txBody>
      </p:sp>
      <p:sp>
        <p:nvSpPr>
          <p:cNvPr id="21" name="Shape 21"/>
          <p:cNvSpPr/>
          <p:nvPr/>
        </p:nvSpPr>
        <p:spPr>
          <a:xfrm>
            <a:off x="3483864" y="1554480"/>
            <a:ext cx="731520" cy="731520"/>
          </a:xfrm>
          <a:prstGeom prst="ellipse">
            <a:avLst/>
          </a:prstGeom>
          <a:solidFill>
            <a:srgbClr val="183E75"/>
          </a:solidFill>
          <a:ln>
            <a:noFill/>
          </a:ln>
        </p:spPr>
        <p:txBody>
          <a:bodyPr/>
          <a:lstStyle/>
          <a:p>
            <a:endParaRPr lang="en-US"/>
          </a:p>
        </p:txBody>
      </p:sp>
      <p:pic>
        <p:nvPicPr>
          <p:cNvPr id="22" name="FaTachometerAlt 22" descr="FaTachometerAlt"/>
          <p:cNvPicPr>
            <a:picLocks noChangeAspect="1"/>
          </p:cNvPicPr>
          <p:nvPr/>
        </p:nvPicPr>
        <p:blipFill>
          <a:blip r:embed="rId3"/>
          <a:stretch>
            <a:fillRect/>
          </a:stretch>
        </p:blipFill>
        <p:spPr>
          <a:xfrm>
            <a:off x="3659429" y="1730045"/>
            <a:ext cx="380390" cy="380390"/>
          </a:xfrm>
          <a:prstGeom prst="rect">
            <a:avLst/>
          </a:prstGeom>
        </p:spPr>
      </p:pic>
      <p:sp>
        <p:nvSpPr>
          <p:cNvPr id="23" name="Shape 23"/>
          <p:cNvSpPr txBox="1"/>
          <p:nvPr/>
        </p:nvSpPr>
        <p:spPr>
          <a:xfrm>
            <a:off x="2958084" y="2377440"/>
            <a:ext cx="1783080" cy="548640"/>
          </a:xfrm>
          <a:prstGeom prst="rect">
            <a:avLst/>
          </a:prstGeom>
          <a:noFill/>
          <a:ln>
            <a:noFill/>
          </a:ln>
        </p:spPr>
        <p:txBody>
          <a:bodyPr wrap="square" lIns="0" tIns="0" rIns="0" bIns="0" rtlCol="0" anchor="ctr">
            <a:noAutofit/>
          </a:bodyPr>
          <a:lstStyle/>
          <a:p>
            <a:pPr marL="0" indent="0" algn="ctr">
              <a:spcBef>
                <a:spcPts val="0"/>
              </a:spcBef>
              <a:spcAft>
                <a:spcPts val="0"/>
              </a:spcAft>
              <a:buNone/>
            </a:pPr>
            <a:r>
              <a:rPr lang="en-US" sz="1350" b="1" i="0" dirty="0">
                <a:solidFill>
                  <a:srgbClr val="183E75"/>
                </a:solidFill>
                <a:latin typeface="Arial"/>
                <a:cs typeface="Arial"/>
              </a:rPr>
              <a:t>Hypertension Remote Monitoring</a:t>
            </a:r>
          </a:p>
        </p:txBody>
      </p:sp>
      <p:sp>
        <p:nvSpPr>
          <p:cNvPr id="24" name="Shape 24"/>
          <p:cNvSpPr/>
          <p:nvPr/>
        </p:nvSpPr>
        <p:spPr>
          <a:xfrm>
            <a:off x="3209544" y="2999232"/>
            <a:ext cx="1280160" cy="274320"/>
          </a:xfrm>
          <a:prstGeom prst="roundRect">
            <a:avLst>
              <a:gd name="adj" fmla="val 50000"/>
            </a:avLst>
          </a:prstGeom>
          <a:solidFill>
            <a:srgbClr val="2E8B57"/>
          </a:solidFill>
          <a:ln>
            <a:noFill/>
          </a:ln>
        </p:spPr>
        <p:txBody>
          <a:bodyPr wrap="square" lIns="0" tIns="0" rIns="0" bIns="0" rtlCol="0" anchor="ctr">
            <a:noAutofit/>
          </a:bodyPr>
          <a:lstStyle/>
          <a:p>
            <a:pPr marL="0" indent="0" algn="ctr">
              <a:spcBef>
                <a:spcPts val="0"/>
              </a:spcBef>
              <a:spcAft>
                <a:spcPts val="0"/>
              </a:spcAft>
              <a:buNone/>
            </a:pPr>
            <a:r>
              <a:rPr lang="en-US" sz="1000" b="1" i="0" dirty="0">
                <a:solidFill>
                  <a:srgbClr val="FFFFFF"/>
                </a:solidFill>
                <a:latin typeface="Arial"/>
                <a:cs typeface="Arial"/>
              </a:rPr>
              <a:t>Live</a:t>
            </a:r>
          </a:p>
        </p:txBody>
      </p:sp>
      <p:sp>
        <p:nvSpPr>
          <p:cNvPr id="25" name="Shape 25"/>
          <p:cNvSpPr txBox="1"/>
          <p:nvPr/>
        </p:nvSpPr>
        <p:spPr>
          <a:xfrm>
            <a:off x="3003804" y="3429000"/>
            <a:ext cx="1737360" cy="1417320"/>
          </a:xfrm>
          <a:prstGeom prst="rect">
            <a:avLst/>
          </a:prstGeom>
          <a:noFill/>
          <a:ln>
            <a:noFill/>
          </a:ln>
        </p:spPr>
        <p:txBody>
          <a:bodyPr wrap="square" lIns="0" tIns="0" rIns="0" bIns="0" rtlCol="0" anchor="t">
            <a:noAutofit/>
          </a:bodyPr>
          <a:lstStyle/>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775 patients across 34 practices</a:t>
            </a:r>
          </a:p>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Care gaps closed at 6 of 7 targeted practices</a:t>
            </a:r>
          </a:p>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17% dropout vs. 25–35% nationally; diabetes next</a:t>
            </a:r>
          </a:p>
        </p:txBody>
      </p:sp>
      <p:sp>
        <p:nvSpPr>
          <p:cNvPr id="26" name="Shape 26"/>
          <p:cNvSpPr/>
          <p:nvPr/>
        </p:nvSpPr>
        <p:spPr>
          <a:xfrm>
            <a:off x="5065776" y="1371600"/>
            <a:ext cx="2057400" cy="3520440"/>
          </a:xfrm>
          <a:prstGeom prst="roundRect">
            <a:avLst>
              <a:gd name="adj" fmla="val 4000"/>
            </a:avLst>
          </a:prstGeom>
          <a:solidFill>
            <a:srgbClr val="FFFFFF"/>
          </a:solidFill>
          <a:ln w="9525">
            <a:solidFill>
              <a:srgbClr val="D9D9D9"/>
            </a:solidFill>
          </a:ln>
        </p:spPr>
        <p:txBody>
          <a:bodyPr/>
          <a:lstStyle/>
          <a:p>
            <a:endParaRPr lang="en-US"/>
          </a:p>
        </p:txBody>
      </p:sp>
      <p:sp>
        <p:nvSpPr>
          <p:cNvPr id="27" name="Shape 27"/>
          <p:cNvSpPr/>
          <p:nvPr/>
        </p:nvSpPr>
        <p:spPr>
          <a:xfrm>
            <a:off x="5728716" y="1554480"/>
            <a:ext cx="731520" cy="731520"/>
          </a:xfrm>
          <a:prstGeom prst="ellipse">
            <a:avLst/>
          </a:prstGeom>
          <a:solidFill>
            <a:srgbClr val="183E75"/>
          </a:solidFill>
          <a:ln>
            <a:noFill/>
          </a:ln>
        </p:spPr>
        <p:txBody>
          <a:bodyPr/>
          <a:lstStyle/>
          <a:p>
            <a:endParaRPr lang="en-US"/>
          </a:p>
        </p:txBody>
      </p:sp>
      <p:pic>
        <p:nvPicPr>
          <p:cNvPr id="28" name="FaBrain 28" descr="FaBrain"/>
          <p:cNvPicPr>
            <a:picLocks noChangeAspect="1"/>
          </p:cNvPicPr>
          <p:nvPr/>
        </p:nvPicPr>
        <p:blipFill>
          <a:blip r:embed="rId4"/>
          <a:stretch>
            <a:fillRect/>
          </a:stretch>
        </p:blipFill>
        <p:spPr>
          <a:xfrm>
            <a:off x="5904281" y="1730045"/>
            <a:ext cx="380390" cy="380390"/>
          </a:xfrm>
          <a:prstGeom prst="rect">
            <a:avLst/>
          </a:prstGeom>
        </p:spPr>
      </p:pic>
      <p:sp>
        <p:nvSpPr>
          <p:cNvPr id="29" name="Shape 29"/>
          <p:cNvSpPr txBox="1"/>
          <p:nvPr/>
        </p:nvSpPr>
        <p:spPr>
          <a:xfrm>
            <a:off x="5202936" y="2377440"/>
            <a:ext cx="1783080" cy="548640"/>
          </a:xfrm>
          <a:prstGeom prst="rect">
            <a:avLst/>
          </a:prstGeom>
          <a:noFill/>
          <a:ln>
            <a:noFill/>
          </a:ln>
        </p:spPr>
        <p:txBody>
          <a:bodyPr wrap="square" lIns="0" tIns="0" rIns="0" bIns="0" rtlCol="0" anchor="ctr">
            <a:noAutofit/>
          </a:bodyPr>
          <a:lstStyle/>
          <a:p>
            <a:pPr marL="0" indent="0" algn="ctr">
              <a:spcBef>
                <a:spcPts val="0"/>
              </a:spcBef>
              <a:spcAft>
                <a:spcPts val="0"/>
              </a:spcAft>
              <a:buNone/>
            </a:pPr>
            <a:r>
              <a:rPr lang="en-US" sz="1350" b="1" i="0" dirty="0">
                <a:solidFill>
                  <a:srgbClr val="183E75"/>
                </a:solidFill>
                <a:latin typeface="Arial"/>
                <a:cs typeface="Arial"/>
              </a:rPr>
              <a:t>Virtual Behavioral Health</a:t>
            </a:r>
          </a:p>
        </p:txBody>
      </p:sp>
      <p:sp>
        <p:nvSpPr>
          <p:cNvPr id="30" name="Shape 30"/>
          <p:cNvSpPr/>
          <p:nvPr/>
        </p:nvSpPr>
        <p:spPr>
          <a:xfrm>
            <a:off x="5454396" y="2999232"/>
            <a:ext cx="1280160" cy="274320"/>
          </a:xfrm>
          <a:prstGeom prst="roundRect">
            <a:avLst>
              <a:gd name="adj" fmla="val 50000"/>
            </a:avLst>
          </a:prstGeom>
          <a:solidFill>
            <a:srgbClr val="2E8B57"/>
          </a:solidFill>
          <a:ln>
            <a:noFill/>
          </a:ln>
        </p:spPr>
        <p:txBody>
          <a:bodyPr wrap="square" lIns="0" tIns="0" rIns="0" bIns="0" rtlCol="0" anchor="ctr">
            <a:noAutofit/>
          </a:bodyPr>
          <a:lstStyle/>
          <a:p>
            <a:pPr marL="0" indent="0" algn="ctr">
              <a:spcBef>
                <a:spcPts val="0"/>
              </a:spcBef>
              <a:spcAft>
                <a:spcPts val="0"/>
              </a:spcAft>
              <a:buNone/>
            </a:pPr>
            <a:r>
              <a:rPr lang="en-US" sz="1000" b="1" i="0" dirty="0">
                <a:solidFill>
                  <a:srgbClr val="FFFFFF"/>
                </a:solidFill>
                <a:latin typeface="Arial"/>
                <a:cs typeface="Arial"/>
              </a:rPr>
              <a:t>Live</a:t>
            </a:r>
          </a:p>
        </p:txBody>
      </p:sp>
      <p:sp>
        <p:nvSpPr>
          <p:cNvPr id="31" name="Shape 31"/>
          <p:cNvSpPr txBox="1"/>
          <p:nvPr/>
        </p:nvSpPr>
        <p:spPr>
          <a:xfrm>
            <a:off x="5248656" y="3429000"/>
            <a:ext cx="1737360" cy="1417320"/>
          </a:xfrm>
          <a:prstGeom prst="rect">
            <a:avLst/>
          </a:prstGeom>
          <a:noFill/>
          <a:ln>
            <a:noFill/>
          </a:ln>
        </p:spPr>
        <p:txBody>
          <a:bodyPr wrap="square" lIns="0" tIns="0" rIns="0" bIns="0" rtlCol="0" anchor="t">
            <a:noAutofit/>
          </a:bodyPr>
          <a:lstStyle/>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Reaching communities where BILH has no physical presence</a:t>
            </a:r>
          </a:p>
        </p:txBody>
      </p:sp>
      <p:sp>
        <p:nvSpPr>
          <p:cNvPr id="32" name="Shape 32"/>
          <p:cNvSpPr/>
          <p:nvPr/>
        </p:nvSpPr>
        <p:spPr>
          <a:xfrm>
            <a:off x="7310628" y="1371600"/>
            <a:ext cx="2057400" cy="3520440"/>
          </a:xfrm>
          <a:prstGeom prst="roundRect">
            <a:avLst>
              <a:gd name="adj" fmla="val 4000"/>
            </a:avLst>
          </a:prstGeom>
          <a:solidFill>
            <a:srgbClr val="FFFFFF"/>
          </a:solidFill>
          <a:ln w="9525">
            <a:solidFill>
              <a:srgbClr val="D9D9D9"/>
            </a:solidFill>
          </a:ln>
        </p:spPr>
        <p:txBody>
          <a:bodyPr/>
          <a:lstStyle/>
          <a:p>
            <a:endParaRPr lang="en-US"/>
          </a:p>
        </p:txBody>
      </p:sp>
      <p:sp>
        <p:nvSpPr>
          <p:cNvPr id="33" name="Shape 33"/>
          <p:cNvSpPr/>
          <p:nvPr/>
        </p:nvSpPr>
        <p:spPr>
          <a:xfrm>
            <a:off x="7973568" y="1554480"/>
            <a:ext cx="731520" cy="731520"/>
          </a:xfrm>
          <a:prstGeom prst="ellipse">
            <a:avLst/>
          </a:prstGeom>
          <a:solidFill>
            <a:srgbClr val="183E75"/>
          </a:solidFill>
          <a:ln>
            <a:noFill/>
          </a:ln>
        </p:spPr>
        <p:txBody>
          <a:bodyPr/>
          <a:lstStyle/>
          <a:p>
            <a:endParaRPr lang="en-US"/>
          </a:p>
        </p:txBody>
      </p:sp>
      <p:pic>
        <p:nvPicPr>
          <p:cNvPr id="34" name="FaHospital 34" descr="FaHospital"/>
          <p:cNvPicPr>
            <a:picLocks noChangeAspect="1"/>
          </p:cNvPicPr>
          <p:nvPr/>
        </p:nvPicPr>
        <p:blipFill>
          <a:blip r:embed="rId5"/>
          <a:stretch>
            <a:fillRect/>
          </a:stretch>
        </p:blipFill>
        <p:spPr>
          <a:xfrm>
            <a:off x="8149133" y="1730045"/>
            <a:ext cx="380390" cy="380390"/>
          </a:xfrm>
          <a:prstGeom prst="rect">
            <a:avLst/>
          </a:prstGeom>
        </p:spPr>
      </p:pic>
      <p:sp>
        <p:nvSpPr>
          <p:cNvPr id="35" name="Shape 35"/>
          <p:cNvSpPr txBox="1"/>
          <p:nvPr/>
        </p:nvSpPr>
        <p:spPr>
          <a:xfrm>
            <a:off x="7447788" y="2377440"/>
            <a:ext cx="1783080" cy="548640"/>
          </a:xfrm>
          <a:prstGeom prst="rect">
            <a:avLst/>
          </a:prstGeom>
          <a:noFill/>
          <a:ln>
            <a:noFill/>
          </a:ln>
        </p:spPr>
        <p:txBody>
          <a:bodyPr wrap="square" lIns="0" tIns="0" rIns="0" bIns="0" rtlCol="0" anchor="ctr">
            <a:noAutofit/>
          </a:bodyPr>
          <a:lstStyle/>
          <a:p>
            <a:pPr marL="0" indent="0" algn="ctr">
              <a:spcBef>
                <a:spcPts val="0"/>
              </a:spcBef>
              <a:spcAft>
                <a:spcPts val="0"/>
              </a:spcAft>
              <a:buNone/>
            </a:pPr>
            <a:r>
              <a:rPr lang="en-US" sz="1350" b="1" i="0" dirty="0">
                <a:solidFill>
                  <a:srgbClr val="183E75"/>
                </a:solidFill>
                <a:latin typeface="Arial"/>
                <a:cs typeface="Arial"/>
              </a:rPr>
              <a:t>24/7 Virtual ED Psychiatry</a:t>
            </a:r>
          </a:p>
        </p:txBody>
      </p:sp>
      <p:sp>
        <p:nvSpPr>
          <p:cNvPr id="36" name="Shape 36"/>
          <p:cNvSpPr/>
          <p:nvPr/>
        </p:nvSpPr>
        <p:spPr>
          <a:xfrm>
            <a:off x="7699248" y="2999232"/>
            <a:ext cx="1280160" cy="274320"/>
          </a:xfrm>
          <a:prstGeom prst="roundRect">
            <a:avLst>
              <a:gd name="adj" fmla="val 50000"/>
            </a:avLst>
          </a:prstGeom>
          <a:solidFill>
            <a:srgbClr val="F48F0C"/>
          </a:solidFill>
          <a:ln>
            <a:noFill/>
          </a:ln>
        </p:spPr>
        <p:txBody>
          <a:bodyPr wrap="square" lIns="0" tIns="0" rIns="0" bIns="0" rtlCol="0" anchor="ctr">
            <a:noAutofit/>
          </a:bodyPr>
          <a:lstStyle/>
          <a:p>
            <a:pPr marL="0" indent="0" algn="ctr">
              <a:spcBef>
                <a:spcPts val="0"/>
              </a:spcBef>
              <a:spcAft>
                <a:spcPts val="0"/>
              </a:spcAft>
              <a:buNone/>
            </a:pPr>
            <a:r>
              <a:rPr lang="en-US" sz="1000" b="1" i="0" dirty="0">
                <a:solidFill>
                  <a:srgbClr val="FFFFFF"/>
                </a:solidFill>
                <a:latin typeface="Arial"/>
                <a:cs typeface="Arial"/>
              </a:rPr>
              <a:t>In development</a:t>
            </a:r>
          </a:p>
        </p:txBody>
      </p:sp>
      <p:sp>
        <p:nvSpPr>
          <p:cNvPr id="37" name="Shape 37"/>
          <p:cNvSpPr txBox="1"/>
          <p:nvPr/>
        </p:nvSpPr>
        <p:spPr>
          <a:xfrm>
            <a:off x="7493508" y="3429000"/>
            <a:ext cx="1737360" cy="1417320"/>
          </a:xfrm>
          <a:prstGeom prst="rect">
            <a:avLst/>
          </a:prstGeom>
          <a:noFill/>
          <a:ln>
            <a:noFill/>
          </a:ln>
        </p:spPr>
        <p:txBody>
          <a:bodyPr wrap="square" lIns="0" tIns="0" rIns="0" bIns="0" rtlCol="0" anchor="t">
            <a:noAutofit/>
          </a:bodyPr>
          <a:lstStyle/>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Round-the-clock virtual psychiatry consults for emergency departments</a:t>
            </a:r>
          </a:p>
        </p:txBody>
      </p:sp>
      <p:sp>
        <p:nvSpPr>
          <p:cNvPr id="38" name="Shape 38"/>
          <p:cNvSpPr/>
          <p:nvPr/>
        </p:nvSpPr>
        <p:spPr>
          <a:xfrm>
            <a:off x="9555480" y="1371600"/>
            <a:ext cx="2057400" cy="3520440"/>
          </a:xfrm>
          <a:prstGeom prst="roundRect">
            <a:avLst>
              <a:gd name="adj" fmla="val 4000"/>
            </a:avLst>
          </a:prstGeom>
          <a:solidFill>
            <a:srgbClr val="FFFFFF"/>
          </a:solidFill>
          <a:ln w="9525">
            <a:solidFill>
              <a:srgbClr val="D9D9D9"/>
            </a:solidFill>
          </a:ln>
        </p:spPr>
        <p:txBody>
          <a:bodyPr/>
          <a:lstStyle/>
          <a:p>
            <a:endParaRPr lang="en-US"/>
          </a:p>
        </p:txBody>
      </p:sp>
      <p:sp>
        <p:nvSpPr>
          <p:cNvPr id="39" name="Shape 39"/>
          <p:cNvSpPr/>
          <p:nvPr/>
        </p:nvSpPr>
        <p:spPr>
          <a:xfrm>
            <a:off x="10218420" y="1554480"/>
            <a:ext cx="731520" cy="731520"/>
          </a:xfrm>
          <a:prstGeom prst="ellipse">
            <a:avLst/>
          </a:prstGeom>
          <a:solidFill>
            <a:srgbClr val="183E75"/>
          </a:solidFill>
          <a:ln>
            <a:noFill/>
          </a:ln>
        </p:spPr>
        <p:txBody>
          <a:bodyPr/>
          <a:lstStyle/>
          <a:p>
            <a:endParaRPr lang="en-US"/>
          </a:p>
        </p:txBody>
      </p:sp>
      <p:pic>
        <p:nvPicPr>
          <p:cNvPr id="40" name="FaHome 40" descr="FaHome"/>
          <p:cNvPicPr>
            <a:picLocks noChangeAspect="1"/>
          </p:cNvPicPr>
          <p:nvPr/>
        </p:nvPicPr>
        <p:blipFill>
          <a:blip r:embed="rId6"/>
          <a:stretch>
            <a:fillRect/>
          </a:stretch>
        </p:blipFill>
        <p:spPr>
          <a:xfrm>
            <a:off x="10393985" y="1730045"/>
            <a:ext cx="380390" cy="380390"/>
          </a:xfrm>
          <a:prstGeom prst="rect">
            <a:avLst/>
          </a:prstGeom>
        </p:spPr>
      </p:pic>
      <p:sp>
        <p:nvSpPr>
          <p:cNvPr id="41" name="Shape 41"/>
          <p:cNvSpPr txBox="1"/>
          <p:nvPr/>
        </p:nvSpPr>
        <p:spPr>
          <a:xfrm>
            <a:off x="9692640" y="2377440"/>
            <a:ext cx="1783080" cy="548640"/>
          </a:xfrm>
          <a:prstGeom prst="rect">
            <a:avLst/>
          </a:prstGeom>
          <a:noFill/>
          <a:ln>
            <a:noFill/>
          </a:ln>
        </p:spPr>
        <p:txBody>
          <a:bodyPr wrap="square" lIns="0" tIns="0" rIns="0" bIns="0" rtlCol="0" anchor="ctr">
            <a:noAutofit/>
          </a:bodyPr>
          <a:lstStyle/>
          <a:p>
            <a:pPr marL="0" indent="0" algn="ctr">
              <a:spcBef>
                <a:spcPts val="0"/>
              </a:spcBef>
              <a:spcAft>
                <a:spcPts val="0"/>
              </a:spcAft>
              <a:buNone/>
            </a:pPr>
            <a:r>
              <a:rPr lang="en-US" sz="1350" b="1" i="0" dirty="0">
                <a:solidFill>
                  <a:srgbClr val="183E75"/>
                </a:solidFill>
                <a:latin typeface="Arial"/>
                <a:cs typeface="Arial"/>
              </a:rPr>
              <a:t>Hospital at Home</a:t>
            </a:r>
          </a:p>
        </p:txBody>
      </p:sp>
      <p:sp>
        <p:nvSpPr>
          <p:cNvPr id="42" name="Shape 42"/>
          <p:cNvSpPr/>
          <p:nvPr/>
        </p:nvSpPr>
        <p:spPr>
          <a:xfrm>
            <a:off x="9944100" y="2999232"/>
            <a:ext cx="1280160" cy="274320"/>
          </a:xfrm>
          <a:prstGeom prst="roundRect">
            <a:avLst>
              <a:gd name="adj" fmla="val 50000"/>
            </a:avLst>
          </a:prstGeom>
          <a:solidFill>
            <a:srgbClr val="0069B4"/>
          </a:solidFill>
          <a:ln>
            <a:noFill/>
          </a:ln>
        </p:spPr>
        <p:txBody>
          <a:bodyPr wrap="square" lIns="0" tIns="0" rIns="0" bIns="0" rtlCol="0" anchor="ctr">
            <a:noAutofit/>
          </a:bodyPr>
          <a:lstStyle/>
          <a:p>
            <a:pPr marL="0" indent="0" algn="ctr">
              <a:spcBef>
                <a:spcPts val="0"/>
              </a:spcBef>
              <a:spcAft>
                <a:spcPts val="0"/>
              </a:spcAft>
              <a:buNone/>
            </a:pPr>
            <a:r>
              <a:rPr lang="en-US" sz="1000" b="1" i="0" dirty="0">
                <a:solidFill>
                  <a:srgbClr val="FFFFFF"/>
                </a:solidFill>
                <a:latin typeface="Arial"/>
                <a:cs typeface="Arial"/>
              </a:rPr>
              <a:t>Expanding</a:t>
            </a:r>
          </a:p>
        </p:txBody>
      </p:sp>
      <p:sp>
        <p:nvSpPr>
          <p:cNvPr id="43" name="Shape 43"/>
          <p:cNvSpPr txBox="1"/>
          <p:nvPr/>
        </p:nvSpPr>
        <p:spPr>
          <a:xfrm>
            <a:off x="9738360" y="3429000"/>
            <a:ext cx="1737360" cy="1417320"/>
          </a:xfrm>
          <a:prstGeom prst="rect">
            <a:avLst/>
          </a:prstGeom>
          <a:noFill/>
          <a:ln>
            <a:noFill/>
          </a:ln>
        </p:spPr>
        <p:txBody>
          <a:bodyPr wrap="square" lIns="0" tIns="0" rIns="0" bIns="0" rtlCol="0" anchor="t">
            <a:noAutofit/>
          </a:bodyPr>
          <a:lstStyle/>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Federal authority now extended through September 2030</a:t>
            </a:r>
          </a:p>
          <a:p>
            <a:pPr marL="171450" indent="-171450" algn="l">
              <a:spcBef>
                <a:spcPts val="0"/>
              </a:spcBef>
              <a:spcAft>
                <a:spcPts val="500"/>
              </a:spcAft>
              <a:buClr>
                <a:srgbClr val="183E75"/>
              </a:buClr>
              <a:buFont typeface="Arial"/>
              <a:buChar char="•"/>
            </a:pPr>
            <a:r>
              <a:rPr lang="en-US" sz="1150" b="0" i="0" dirty="0">
                <a:solidFill>
                  <a:srgbClr val="595959"/>
                </a:solidFill>
                <a:latin typeface="Arial"/>
                <a:cs typeface="Arial"/>
              </a:rPr>
              <a:t>Runway to build acute care capacity at home</a:t>
            </a:r>
          </a:p>
        </p:txBody>
      </p:sp>
      <p:sp>
        <p:nvSpPr>
          <p:cNvPr id="44" name="Shape 44"/>
          <p:cNvSpPr/>
          <p:nvPr/>
        </p:nvSpPr>
        <p:spPr>
          <a:xfrm>
            <a:off x="576072" y="5120640"/>
            <a:ext cx="11036808" cy="1097280"/>
          </a:xfrm>
          <a:prstGeom prst="roundRect">
            <a:avLst>
              <a:gd name="adj" fmla="val 8000"/>
            </a:avLst>
          </a:prstGeom>
          <a:solidFill>
            <a:srgbClr val="183E75"/>
          </a:solidFill>
          <a:ln>
            <a:noFill/>
          </a:ln>
        </p:spPr>
        <p:txBody>
          <a:bodyPr/>
          <a:lstStyle/>
          <a:p>
            <a:endParaRPr lang="en-US"/>
          </a:p>
        </p:txBody>
      </p:sp>
      <p:sp>
        <p:nvSpPr>
          <p:cNvPr id="45" name="Shape 45"/>
          <p:cNvSpPr txBox="1"/>
          <p:nvPr/>
        </p:nvSpPr>
        <p:spPr>
          <a:xfrm>
            <a:off x="868680" y="5257800"/>
            <a:ext cx="10515600" cy="82296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500" b="1" i="0" dirty="0">
                <a:solidFill>
                  <a:srgbClr val="F6C424"/>
                </a:solidFill>
                <a:latin typeface="Arial"/>
                <a:cs typeface="Arial"/>
              </a:rPr>
              <a:t>The lesson: </a:t>
            </a:r>
            <a:r>
              <a:rPr lang="en-US" sz="1400" b="0" i="0" dirty="0">
                <a:solidFill>
                  <a:srgbClr val="FFFFFF"/>
                </a:solidFill>
                <a:latin typeface="Arial"/>
                <a:cs typeface="Arial"/>
              </a:rPr>
              <a:t>these models fail as device or technology programs and succeed as care models. Sustained engagement, not enrollment, is the hard part, and it is where partners who design for workflow and relationship stand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BILH AI Transformation</a:t>
            </a:r>
          </a:p>
        </p:txBody>
      </p:sp>
      <p:sp>
        <p:nvSpPr>
          <p:cNvPr id="12" name="Subtitle"/>
          <p:cNvSpPr>
            <a:spLocks noGrp="1"/>
          </p:cNvSpPr>
          <p:nvPr>
            <p:ph type="body" sz="quarter" idx="13"/>
          </p:nvPr>
        </p:nvSpPr>
        <p:spPr/>
        <p:txBody>
          <a:bodyPr/>
          <a:lstStyle/>
          <a:p>
            <a:r>
              <a:rPr lang="en-US" b="0" i="1" dirty="0">
                <a:solidFill>
                  <a:srgbClr val="0069B4"/>
                </a:solidFill>
              </a:rPr>
              <a:t>FY26 at a glance: from strategy to embedded, everyday use</a:t>
            </a:r>
          </a:p>
        </p:txBody>
      </p:sp>
      <p:sp>
        <p:nvSpPr>
          <p:cNvPr id="13" name="Slide Number"/>
          <p:cNvSpPr>
            <a:spLocks noGrp="1"/>
          </p:cNvSpPr>
          <p:nvPr>
            <p:ph type="sldNum" sz="quarter" idx="12"/>
          </p:nvPr>
        </p:nvSpPr>
        <p:spPr/>
        <p:txBody>
          <a:bodyPr/>
          <a:lstStyle/>
          <a:p>
            <a:fld id="{E8A74B61-50D3-3946-8366-1E447A2A8431}" type="slidenum">
              <a:rPr lang="en-US"/>
              <a:t>10</a:t>
            </a:fld>
            <a:endParaRPr lang="en-US"/>
          </a:p>
        </p:txBody>
      </p:sp>
      <p:sp>
        <p:nvSpPr>
          <p:cNvPr id="14" name="Shape 14"/>
          <p:cNvSpPr/>
          <p:nvPr/>
        </p:nvSpPr>
        <p:spPr>
          <a:xfrm>
            <a:off x="576072" y="1371600"/>
            <a:ext cx="2624328" cy="2057400"/>
          </a:xfrm>
          <a:prstGeom prst="roundRect">
            <a:avLst>
              <a:gd name="adj" fmla="val 5000"/>
            </a:avLst>
          </a:prstGeom>
          <a:solidFill>
            <a:srgbClr val="183E75"/>
          </a:solidFill>
          <a:ln>
            <a:noFill/>
          </a:ln>
        </p:spPr>
        <p:txBody>
          <a:bodyPr/>
          <a:lstStyle/>
          <a:p>
            <a:endParaRPr lang="en-US"/>
          </a:p>
        </p:txBody>
      </p:sp>
      <p:sp>
        <p:nvSpPr>
          <p:cNvPr id="15" name="Shape 15"/>
          <p:cNvSpPr txBox="1"/>
          <p:nvPr/>
        </p:nvSpPr>
        <p:spPr>
          <a:xfrm>
            <a:off x="758952" y="1508760"/>
            <a:ext cx="2258568" cy="7772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4400" b="1" i="0" dirty="0">
                <a:solidFill>
                  <a:srgbClr val="FFFFFF"/>
                </a:solidFill>
                <a:latin typeface="Arial"/>
                <a:cs typeface="Arial"/>
              </a:rPr>
              <a:t>36</a:t>
            </a:r>
          </a:p>
        </p:txBody>
      </p:sp>
      <p:sp>
        <p:nvSpPr>
          <p:cNvPr id="16" name="Shape 16"/>
          <p:cNvSpPr txBox="1"/>
          <p:nvPr/>
        </p:nvSpPr>
        <p:spPr>
          <a:xfrm>
            <a:off x="758952" y="2304288"/>
            <a:ext cx="2258568" cy="5029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300" b="1" i="0" dirty="0">
                <a:solidFill>
                  <a:srgbClr val="FFFFFF"/>
                </a:solidFill>
                <a:latin typeface="Arial"/>
                <a:cs typeface="Arial"/>
              </a:rPr>
              <a:t>AI &amp; automation solutions implemented</a:t>
            </a:r>
          </a:p>
        </p:txBody>
      </p:sp>
      <p:sp>
        <p:nvSpPr>
          <p:cNvPr id="17" name="Shape 17"/>
          <p:cNvSpPr txBox="1"/>
          <p:nvPr/>
        </p:nvSpPr>
        <p:spPr>
          <a:xfrm>
            <a:off x="758952" y="2788920"/>
            <a:ext cx="2258568"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FFFFFF"/>
                </a:solidFill>
                <a:latin typeface="Arial"/>
                <a:cs typeface="Arial"/>
              </a:rPr>
              <a:t>29 newly launched in FY26</a:t>
            </a:r>
          </a:p>
        </p:txBody>
      </p:sp>
      <p:sp>
        <p:nvSpPr>
          <p:cNvPr id="18" name="Shape 18"/>
          <p:cNvSpPr/>
          <p:nvPr/>
        </p:nvSpPr>
        <p:spPr>
          <a:xfrm>
            <a:off x="3383280" y="1371600"/>
            <a:ext cx="2624328" cy="2057400"/>
          </a:xfrm>
          <a:prstGeom prst="roundRect">
            <a:avLst>
              <a:gd name="adj" fmla="val 5000"/>
            </a:avLst>
          </a:prstGeom>
          <a:solidFill>
            <a:srgbClr val="0069B4"/>
          </a:solidFill>
          <a:ln>
            <a:noFill/>
          </a:ln>
        </p:spPr>
        <p:txBody>
          <a:bodyPr/>
          <a:lstStyle/>
          <a:p>
            <a:endParaRPr lang="en-US"/>
          </a:p>
        </p:txBody>
      </p:sp>
      <p:sp>
        <p:nvSpPr>
          <p:cNvPr id="19" name="Shape 19"/>
          <p:cNvSpPr txBox="1"/>
          <p:nvPr/>
        </p:nvSpPr>
        <p:spPr>
          <a:xfrm>
            <a:off x="3566160" y="1508760"/>
            <a:ext cx="2258568" cy="7772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4400" b="1" i="0" dirty="0">
                <a:solidFill>
                  <a:srgbClr val="FFFFFF"/>
                </a:solidFill>
                <a:latin typeface="Arial"/>
                <a:cs typeface="Arial"/>
              </a:rPr>
              <a:t>7</a:t>
            </a:r>
          </a:p>
        </p:txBody>
      </p:sp>
      <p:sp>
        <p:nvSpPr>
          <p:cNvPr id="20" name="Shape 20"/>
          <p:cNvSpPr txBox="1"/>
          <p:nvPr/>
        </p:nvSpPr>
        <p:spPr>
          <a:xfrm>
            <a:off x="3566160" y="2304288"/>
            <a:ext cx="2258568" cy="5029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300" b="1" i="0" dirty="0">
                <a:solidFill>
                  <a:srgbClr val="FFFFFF"/>
                </a:solidFill>
                <a:latin typeface="Arial"/>
                <a:cs typeface="Arial"/>
              </a:rPr>
              <a:t>solutions meaningfully adopted</a:t>
            </a:r>
          </a:p>
        </p:txBody>
      </p:sp>
      <p:sp>
        <p:nvSpPr>
          <p:cNvPr id="21" name="Shape 21"/>
          <p:cNvSpPr txBox="1"/>
          <p:nvPr/>
        </p:nvSpPr>
        <p:spPr>
          <a:xfrm>
            <a:off x="3566160" y="2788920"/>
            <a:ext cx="2258568"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FFFFFF"/>
                </a:solidFill>
                <a:latin typeface="Arial"/>
                <a:cs typeface="Arial"/>
              </a:rPr>
              <a:t>&gt;60% of target users weekly; 5 more strong candidates</a:t>
            </a:r>
          </a:p>
        </p:txBody>
      </p:sp>
      <p:sp>
        <p:nvSpPr>
          <p:cNvPr id="22" name="Shape 22"/>
          <p:cNvSpPr/>
          <p:nvPr/>
        </p:nvSpPr>
        <p:spPr>
          <a:xfrm>
            <a:off x="6190488" y="1371600"/>
            <a:ext cx="2624328" cy="2057400"/>
          </a:xfrm>
          <a:prstGeom prst="roundRect">
            <a:avLst>
              <a:gd name="adj" fmla="val 5000"/>
            </a:avLst>
          </a:prstGeom>
          <a:solidFill>
            <a:srgbClr val="009EDF"/>
          </a:solidFill>
          <a:ln>
            <a:noFill/>
          </a:ln>
        </p:spPr>
        <p:txBody>
          <a:bodyPr/>
          <a:lstStyle/>
          <a:p>
            <a:endParaRPr lang="en-US"/>
          </a:p>
        </p:txBody>
      </p:sp>
      <p:sp>
        <p:nvSpPr>
          <p:cNvPr id="23" name="Shape 23"/>
          <p:cNvSpPr txBox="1"/>
          <p:nvPr/>
        </p:nvSpPr>
        <p:spPr>
          <a:xfrm>
            <a:off x="6373368" y="1508760"/>
            <a:ext cx="2258568" cy="7772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4400" b="1" i="0" dirty="0">
                <a:solidFill>
                  <a:srgbClr val="FFFFFF"/>
                </a:solidFill>
                <a:latin typeface="Arial"/>
                <a:cs typeface="Arial"/>
              </a:rPr>
              <a:t>97%</a:t>
            </a:r>
          </a:p>
        </p:txBody>
      </p:sp>
      <p:sp>
        <p:nvSpPr>
          <p:cNvPr id="24" name="Shape 24"/>
          <p:cNvSpPr txBox="1"/>
          <p:nvPr/>
        </p:nvSpPr>
        <p:spPr>
          <a:xfrm>
            <a:off x="6373368" y="2304288"/>
            <a:ext cx="2258568" cy="5029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300" b="1" i="0" dirty="0">
                <a:solidFill>
                  <a:srgbClr val="FFFFFF"/>
                </a:solidFill>
                <a:latin typeface="Arial"/>
                <a:cs typeface="Arial"/>
              </a:rPr>
              <a:t>of AI-drafted nursing shift notes signed</a:t>
            </a:r>
          </a:p>
        </p:txBody>
      </p:sp>
      <p:sp>
        <p:nvSpPr>
          <p:cNvPr id="25" name="Shape 25"/>
          <p:cNvSpPr txBox="1"/>
          <p:nvPr/>
        </p:nvSpPr>
        <p:spPr>
          <a:xfrm>
            <a:off x="6373368" y="2788920"/>
            <a:ext cx="2258568"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FFFFFF"/>
                </a:solidFill>
                <a:latin typeface="Arial"/>
                <a:cs typeface="Arial"/>
              </a:rPr>
              <a:t>360K drafts since April 2026 go-live</a:t>
            </a:r>
          </a:p>
        </p:txBody>
      </p:sp>
      <p:sp>
        <p:nvSpPr>
          <p:cNvPr id="26" name="Shape 26"/>
          <p:cNvSpPr/>
          <p:nvPr/>
        </p:nvSpPr>
        <p:spPr>
          <a:xfrm>
            <a:off x="8997696" y="1371600"/>
            <a:ext cx="2624328" cy="2057400"/>
          </a:xfrm>
          <a:prstGeom prst="roundRect">
            <a:avLst>
              <a:gd name="adj" fmla="val 5000"/>
            </a:avLst>
          </a:prstGeom>
          <a:solidFill>
            <a:srgbClr val="784B98"/>
          </a:solidFill>
          <a:ln>
            <a:noFill/>
          </a:ln>
        </p:spPr>
        <p:txBody>
          <a:bodyPr/>
          <a:lstStyle/>
          <a:p>
            <a:endParaRPr lang="en-US"/>
          </a:p>
        </p:txBody>
      </p:sp>
      <p:sp>
        <p:nvSpPr>
          <p:cNvPr id="27" name="Shape 27"/>
          <p:cNvSpPr txBox="1"/>
          <p:nvPr/>
        </p:nvSpPr>
        <p:spPr>
          <a:xfrm>
            <a:off x="9180576" y="1508760"/>
            <a:ext cx="2258568" cy="7772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4400" b="1" i="0" dirty="0">
                <a:solidFill>
                  <a:srgbClr val="FFFFFF"/>
                </a:solidFill>
                <a:latin typeface="Arial"/>
                <a:cs typeface="Arial"/>
              </a:rPr>
              <a:t>4</a:t>
            </a:r>
          </a:p>
        </p:txBody>
      </p:sp>
      <p:sp>
        <p:nvSpPr>
          <p:cNvPr id="28" name="Shape 28"/>
          <p:cNvSpPr txBox="1"/>
          <p:nvPr/>
        </p:nvSpPr>
        <p:spPr>
          <a:xfrm>
            <a:off x="9180576" y="2304288"/>
            <a:ext cx="2258568" cy="5029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300" b="1" i="0" dirty="0">
                <a:solidFill>
                  <a:srgbClr val="FFFFFF"/>
                </a:solidFill>
                <a:latin typeface="Arial"/>
                <a:cs typeface="Arial"/>
              </a:rPr>
              <a:t>value domains targeted</a:t>
            </a:r>
          </a:p>
        </p:txBody>
      </p:sp>
      <p:sp>
        <p:nvSpPr>
          <p:cNvPr id="29" name="Shape 29"/>
          <p:cNvSpPr txBox="1"/>
          <p:nvPr/>
        </p:nvSpPr>
        <p:spPr>
          <a:xfrm>
            <a:off x="9180576" y="2788920"/>
            <a:ext cx="2258568"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FFFFFF"/>
                </a:solidFill>
                <a:latin typeface="Arial"/>
                <a:cs typeface="Arial"/>
              </a:rPr>
              <a:t>Clinical insight, workforce, patient experience, operations</a:t>
            </a:r>
          </a:p>
        </p:txBody>
      </p:sp>
      <p:sp>
        <p:nvSpPr>
          <p:cNvPr id="30" name="Shape 30"/>
          <p:cNvSpPr txBox="1"/>
          <p:nvPr/>
        </p:nvSpPr>
        <p:spPr>
          <a:xfrm>
            <a:off x="576072" y="3703320"/>
            <a:ext cx="10972800" cy="32004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400" b="1" i="0" dirty="0">
                <a:solidFill>
                  <a:srgbClr val="183E75"/>
                </a:solidFill>
                <a:latin typeface="Arial"/>
                <a:cs typeface="Arial"/>
              </a:rPr>
              <a:t>How a new AI solution gets to BILH: </a:t>
            </a:r>
            <a:r>
              <a:rPr lang="en-US" sz="1400" b="0" i="0" dirty="0">
                <a:solidFill>
                  <a:srgbClr val="595959"/>
                </a:solidFill>
                <a:latin typeface="Arial"/>
                <a:cs typeface="Arial"/>
              </a:rPr>
              <a:t>every project routes through our AI Center of Excellence (AICE)</a:t>
            </a:r>
          </a:p>
        </p:txBody>
      </p:sp>
      <p:sp>
        <p:nvSpPr>
          <p:cNvPr id="31" name="Shape 31"/>
          <p:cNvSpPr/>
          <p:nvPr/>
        </p:nvSpPr>
        <p:spPr>
          <a:xfrm>
            <a:off x="576072" y="4206240"/>
            <a:ext cx="2624328" cy="1965960"/>
          </a:xfrm>
          <a:prstGeom prst="roundRect">
            <a:avLst>
              <a:gd name="adj" fmla="val 5000"/>
            </a:avLst>
          </a:prstGeom>
          <a:solidFill>
            <a:srgbClr val="EDF2F8"/>
          </a:solidFill>
          <a:ln>
            <a:noFill/>
          </a:ln>
        </p:spPr>
        <p:txBody>
          <a:bodyPr/>
          <a:lstStyle/>
          <a:p>
            <a:endParaRPr lang="en-US"/>
          </a:p>
        </p:txBody>
      </p:sp>
      <p:sp>
        <p:nvSpPr>
          <p:cNvPr id="32" name="Shape 32"/>
          <p:cNvSpPr/>
          <p:nvPr/>
        </p:nvSpPr>
        <p:spPr>
          <a:xfrm>
            <a:off x="758952" y="4389120"/>
            <a:ext cx="411480" cy="411480"/>
          </a:xfrm>
          <a:prstGeom prst="ellipse">
            <a:avLst/>
          </a:prstGeom>
          <a:solidFill>
            <a:srgbClr val="183E75"/>
          </a:solidFill>
          <a:ln>
            <a:noFill/>
          </a:ln>
        </p:spPr>
        <p:txBody>
          <a:bodyPr wrap="square" lIns="0" tIns="0" rIns="0" bIns="0" rtlCol="0" anchor="ctr">
            <a:noAutofit/>
          </a:bodyPr>
          <a:lstStyle/>
          <a:p>
            <a:pPr marL="0" indent="0" algn="ctr">
              <a:spcBef>
                <a:spcPts val="0"/>
              </a:spcBef>
              <a:spcAft>
                <a:spcPts val="0"/>
              </a:spcAft>
              <a:buNone/>
            </a:pPr>
            <a:r>
              <a:rPr lang="en-US" sz="1400" b="1" i="0" dirty="0">
                <a:solidFill>
                  <a:srgbClr val="FFFFFF"/>
                </a:solidFill>
                <a:latin typeface="Arial"/>
                <a:cs typeface="Arial"/>
              </a:rPr>
              <a:t>1</a:t>
            </a:r>
          </a:p>
        </p:txBody>
      </p:sp>
      <p:sp>
        <p:nvSpPr>
          <p:cNvPr id="33" name="Shape 33"/>
          <p:cNvSpPr txBox="1"/>
          <p:nvPr/>
        </p:nvSpPr>
        <p:spPr>
          <a:xfrm>
            <a:off x="1289304" y="4361688"/>
            <a:ext cx="1801368" cy="50292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Project Initiation</a:t>
            </a:r>
          </a:p>
        </p:txBody>
      </p:sp>
      <p:sp>
        <p:nvSpPr>
          <p:cNvPr id="34" name="Shape 34"/>
          <p:cNvSpPr txBox="1"/>
          <p:nvPr/>
        </p:nvSpPr>
        <p:spPr>
          <a:xfrm>
            <a:off x="758952" y="4983480"/>
            <a:ext cx="2258568" cy="11430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US" sz="1300" b="0" i="0" dirty="0">
                <a:solidFill>
                  <a:srgbClr val="595959"/>
                </a:solidFill>
                <a:latin typeface="Arial"/>
                <a:cs typeface="Arial"/>
              </a:rPr>
              <a:t>Use case and/or vendor solution submitted to the AICE by a sponsor</a:t>
            </a:r>
          </a:p>
        </p:txBody>
      </p:sp>
      <p:sp>
        <p:nvSpPr>
          <p:cNvPr id="35" name="Shape 35"/>
          <p:cNvSpPr/>
          <p:nvPr/>
        </p:nvSpPr>
        <p:spPr>
          <a:xfrm>
            <a:off x="3218688" y="5079492"/>
            <a:ext cx="146304" cy="219456"/>
          </a:xfrm>
          <a:prstGeom prst="rightArrow">
            <a:avLst/>
          </a:prstGeom>
          <a:solidFill>
            <a:srgbClr val="009EDF"/>
          </a:solidFill>
          <a:ln>
            <a:noFill/>
          </a:ln>
        </p:spPr>
        <p:txBody>
          <a:bodyPr/>
          <a:lstStyle/>
          <a:p>
            <a:endParaRPr lang="en-US"/>
          </a:p>
        </p:txBody>
      </p:sp>
      <p:sp>
        <p:nvSpPr>
          <p:cNvPr id="36" name="Shape 36"/>
          <p:cNvSpPr/>
          <p:nvPr/>
        </p:nvSpPr>
        <p:spPr>
          <a:xfrm>
            <a:off x="3383280" y="4206240"/>
            <a:ext cx="2624328" cy="1965960"/>
          </a:xfrm>
          <a:prstGeom prst="roundRect">
            <a:avLst>
              <a:gd name="adj" fmla="val 5000"/>
            </a:avLst>
          </a:prstGeom>
          <a:solidFill>
            <a:srgbClr val="EDF2F8"/>
          </a:solidFill>
          <a:ln>
            <a:noFill/>
          </a:ln>
        </p:spPr>
        <p:txBody>
          <a:bodyPr/>
          <a:lstStyle/>
          <a:p>
            <a:endParaRPr lang="en-US"/>
          </a:p>
        </p:txBody>
      </p:sp>
      <p:sp>
        <p:nvSpPr>
          <p:cNvPr id="37" name="Shape 37"/>
          <p:cNvSpPr/>
          <p:nvPr/>
        </p:nvSpPr>
        <p:spPr>
          <a:xfrm>
            <a:off x="3566160" y="4389120"/>
            <a:ext cx="411480" cy="411480"/>
          </a:xfrm>
          <a:prstGeom prst="ellipse">
            <a:avLst/>
          </a:prstGeom>
          <a:solidFill>
            <a:srgbClr val="183E75"/>
          </a:solidFill>
          <a:ln>
            <a:noFill/>
          </a:ln>
        </p:spPr>
        <p:txBody>
          <a:bodyPr wrap="square" lIns="0" tIns="0" rIns="0" bIns="0" rtlCol="0" anchor="ctr">
            <a:noAutofit/>
          </a:bodyPr>
          <a:lstStyle/>
          <a:p>
            <a:pPr marL="0" indent="0" algn="ctr">
              <a:spcBef>
                <a:spcPts val="0"/>
              </a:spcBef>
              <a:spcAft>
                <a:spcPts val="0"/>
              </a:spcAft>
              <a:buNone/>
            </a:pPr>
            <a:r>
              <a:rPr lang="en-US" sz="1400" b="1" i="0" dirty="0">
                <a:solidFill>
                  <a:srgbClr val="FFFFFF"/>
                </a:solidFill>
                <a:latin typeface="Arial"/>
                <a:cs typeface="Arial"/>
              </a:rPr>
              <a:t>2</a:t>
            </a:r>
          </a:p>
        </p:txBody>
      </p:sp>
      <p:sp>
        <p:nvSpPr>
          <p:cNvPr id="38" name="Shape 38"/>
          <p:cNvSpPr txBox="1"/>
          <p:nvPr/>
        </p:nvSpPr>
        <p:spPr>
          <a:xfrm>
            <a:off x="4096512" y="4361688"/>
            <a:ext cx="1801368" cy="50292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Technical &amp; Business Evaluation</a:t>
            </a:r>
          </a:p>
        </p:txBody>
      </p:sp>
      <p:sp>
        <p:nvSpPr>
          <p:cNvPr id="39" name="Shape 39"/>
          <p:cNvSpPr txBox="1"/>
          <p:nvPr/>
        </p:nvSpPr>
        <p:spPr>
          <a:xfrm>
            <a:off x="3566160" y="4983480"/>
            <a:ext cx="2258568" cy="11430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US" sz="1300" b="0" i="0" dirty="0">
                <a:solidFill>
                  <a:srgbClr val="595959"/>
                </a:solidFill>
                <a:latin typeface="Arial"/>
                <a:cs typeface="Arial"/>
              </a:rPr>
              <a:t>AICE checks for existing solutions; tech team prototypes; workgroup review</a:t>
            </a:r>
          </a:p>
        </p:txBody>
      </p:sp>
      <p:sp>
        <p:nvSpPr>
          <p:cNvPr id="40" name="Shape 40"/>
          <p:cNvSpPr/>
          <p:nvPr/>
        </p:nvSpPr>
        <p:spPr>
          <a:xfrm>
            <a:off x="6025896" y="5079492"/>
            <a:ext cx="146304" cy="219456"/>
          </a:xfrm>
          <a:prstGeom prst="rightArrow">
            <a:avLst/>
          </a:prstGeom>
          <a:solidFill>
            <a:srgbClr val="009EDF"/>
          </a:solidFill>
          <a:ln>
            <a:noFill/>
          </a:ln>
        </p:spPr>
        <p:txBody>
          <a:bodyPr/>
          <a:lstStyle/>
          <a:p>
            <a:endParaRPr lang="en-US"/>
          </a:p>
        </p:txBody>
      </p:sp>
      <p:sp>
        <p:nvSpPr>
          <p:cNvPr id="41" name="Shape 41"/>
          <p:cNvSpPr/>
          <p:nvPr/>
        </p:nvSpPr>
        <p:spPr>
          <a:xfrm>
            <a:off x="6190488" y="4206240"/>
            <a:ext cx="2624328" cy="1965960"/>
          </a:xfrm>
          <a:prstGeom prst="roundRect">
            <a:avLst>
              <a:gd name="adj" fmla="val 5000"/>
            </a:avLst>
          </a:prstGeom>
          <a:solidFill>
            <a:srgbClr val="EDF2F8"/>
          </a:solidFill>
          <a:ln>
            <a:noFill/>
          </a:ln>
        </p:spPr>
        <p:txBody>
          <a:bodyPr/>
          <a:lstStyle/>
          <a:p>
            <a:endParaRPr lang="en-US"/>
          </a:p>
        </p:txBody>
      </p:sp>
      <p:sp>
        <p:nvSpPr>
          <p:cNvPr id="42" name="Shape 42"/>
          <p:cNvSpPr/>
          <p:nvPr/>
        </p:nvSpPr>
        <p:spPr>
          <a:xfrm>
            <a:off x="6373368" y="4389120"/>
            <a:ext cx="411480" cy="411480"/>
          </a:xfrm>
          <a:prstGeom prst="ellipse">
            <a:avLst/>
          </a:prstGeom>
          <a:solidFill>
            <a:srgbClr val="183E75"/>
          </a:solidFill>
          <a:ln>
            <a:noFill/>
          </a:ln>
        </p:spPr>
        <p:txBody>
          <a:bodyPr wrap="square" lIns="0" tIns="0" rIns="0" bIns="0" rtlCol="0" anchor="ctr">
            <a:noAutofit/>
          </a:bodyPr>
          <a:lstStyle/>
          <a:p>
            <a:pPr marL="0" indent="0" algn="ctr">
              <a:spcBef>
                <a:spcPts val="0"/>
              </a:spcBef>
              <a:spcAft>
                <a:spcPts val="0"/>
              </a:spcAft>
              <a:buNone/>
            </a:pPr>
            <a:r>
              <a:rPr lang="en-US" sz="1400" b="1" i="0" dirty="0">
                <a:solidFill>
                  <a:srgbClr val="FFFFFF"/>
                </a:solidFill>
                <a:latin typeface="Arial"/>
                <a:cs typeface="Arial"/>
              </a:rPr>
              <a:t>3</a:t>
            </a:r>
          </a:p>
        </p:txBody>
      </p:sp>
      <p:sp>
        <p:nvSpPr>
          <p:cNvPr id="43" name="Shape 43"/>
          <p:cNvSpPr txBox="1"/>
          <p:nvPr/>
        </p:nvSpPr>
        <p:spPr>
          <a:xfrm>
            <a:off x="6903720" y="4361688"/>
            <a:ext cx="1801368" cy="50292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Risk Assessment</a:t>
            </a:r>
          </a:p>
        </p:txBody>
      </p:sp>
      <p:sp>
        <p:nvSpPr>
          <p:cNvPr id="44" name="Shape 44"/>
          <p:cNvSpPr txBox="1"/>
          <p:nvPr/>
        </p:nvSpPr>
        <p:spPr>
          <a:xfrm>
            <a:off x="6373368" y="4983480"/>
            <a:ext cx="2258568" cy="11430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US" sz="1300" b="0" i="0" dirty="0">
                <a:solidFill>
                  <a:srgbClr val="595959"/>
                </a:solidFill>
                <a:latin typeface="Arial"/>
                <a:cs typeface="Arial"/>
              </a:rPr>
              <a:t>Review by the Responsible Use of AI Committee and other groups</a:t>
            </a:r>
          </a:p>
        </p:txBody>
      </p:sp>
      <p:sp>
        <p:nvSpPr>
          <p:cNvPr id="45" name="Shape 45"/>
          <p:cNvSpPr/>
          <p:nvPr/>
        </p:nvSpPr>
        <p:spPr>
          <a:xfrm>
            <a:off x="8833104" y="5079492"/>
            <a:ext cx="146304" cy="219456"/>
          </a:xfrm>
          <a:prstGeom prst="rightArrow">
            <a:avLst/>
          </a:prstGeom>
          <a:solidFill>
            <a:srgbClr val="009EDF"/>
          </a:solidFill>
          <a:ln>
            <a:noFill/>
          </a:ln>
        </p:spPr>
        <p:txBody>
          <a:bodyPr/>
          <a:lstStyle/>
          <a:p>
            <a:endParaRPr lang="en-US"/>
          </a:p>
        </p:txBody>
      </p:sp>
      <p:sp>
        <p:nvSpPr>
          <p:cNvPr id="46" name="Shape 46"/>
          <p:cNvSpPr/>
          <p:nvPr/>
        </p:nvSpPr>
        <p:spPr>
          <a:xfrm>
            <a:off x="8997696" y="4206240"/>
            <a:ext cx="2624328" cy="1965960"/>
          </a:xfrm>
          <a:prstGeom prst="roundRect">
            <a:avLst>
              <a:gd name="adj" fmla="val 5000"/>
            </a:avLst>
          </a:prstGeom>
          <a:solidFill>
            <a:srgbClr val="EDF2F8"/>
          </a:solidFill>
          <a:ln>
            <a:noFill/>
          </a:ln>
        </p:spPr>
        <p:txBody>
          <a:bodyPr/>
          <a:lstStyle/>
          <a:p>
            <a:endParaRPr lang="en-US"/>
          </a:p>
        </p:txBody>
      </p:sp>
      <p:sp>
        <p:nvSpPr>
          <p:cNvPr id="47" name="Shape 47"/>
          <p:cNvSpPr/>
          <p:nvPr/>
        </p:nvSpPr>
        <p:spPr>
          <a:xfrm>
            <a:off x="9180576" y="4389120"/>
            <a:ext cx="411480" cy="411480"/>
          </a:xfrm>
          <a:prstGeom prst="ellipse">
            <a:avLst/>
          </a:prstGeom>
          <a:solidFill>
            <a:srgbClr val="183E75"/>
          </a:solidFill>
          <a:ln>
            <a:noFill/>
          </a:ln>
        </p:spPr>
        <p:txBody>
          <a:bodyPr wrap="square" lIns="0" tIns="0" rIns="0" bIns="0" rtlCol="0" anchor="ctr">
            <a:noAutofit/>
          </a:bodyPr>
          <a:lstStyle/>
          <a:p>
            <a:pPr marL="0" indent="0" algn="ctr">
              <a:spcBef>
                <a:spcPts val="0"/>
              </a:spcBef>
              <a:spcAft>
                <a:spcPts val="0"/>
              </a:spcAft>
              <a:buNone/>
            </a:pPr>
            <a:r>
              <a:rPr lang="en-US" sz="1400" b="1" i="0" dirty="0">
                <a:solidFill>
                  <a:srgbClr val="FFFFFF"/>
                </a:solidFill>
                <a:latin typeface="Arial"/>
                <a:cs typeface="Arial"/>
              </a:rPr>
              <a:t>4</a:t>
            </a:r>
          </a:p>
        </p:txBody>
      </p:sp>
      <p:sp>
        <p:nvSpPr>
          <p:cNvPr id="48" name="Shape 48"/>
          <p:cNvSpPr txBox="1"/>
          <p:nvPr/>
        </p:nvSpPr>
        <p:spPr>
          <a:xfrm>
            <a:off x="9710928" y="4361688"/>
            <a:ext cx="1801368" cy="50292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Final Approval</a:t>
            </a:r>
          </a:p>
        </p:txBody>
      </p:sp>
      <p:sp>
        <p:nvSpPr>
          <p:cNvPr id="49" name="Shape 49"/>
          <p:cNvSpPr txBox="1"/>
          <p:nvPr/>
        </p:nvSpPr>
        <p:spPr>
          <a:xfrm>
            <a:off x="9180576" y="4983480"/>
            <a:ext cx="2258568" cy="1143000"/>
          </a:xfrm>
          <a:prstGeom prst="rect">
            <a:avLst/>
          </a:prstGeom>
          <a:noFill/>
          <a:ln>
            <a:noFill/>
          </a:ln>
        </p:spPr>
        <p:txBody>
          <a:bodyPr wrap="square" lIns="0" tIns="0" rIns="0" bIns="0" rtlCol="0" anchor="t">
            <a:noAutofit/>
          </a:bodyPr>
          <a:lstStyle/>
          <a:p>
            <a:pPr marL="0" indent="0" algn="l">
              <a:lnSpc>
                <a:spcPct val="100000"/>
              </a:lnSpc>
              <a:spcBef>
                <a:spcPts val="0"/>
              </a:spcBef>
              <a:spcAft>
                <a:spcPts val="0"/>
              </a:spcAft>
              <a:buNone/>
            </a:pPr>
            <a:r>
              <a:rPr lang="en-US" sz="1300" b="0" i="0" dirty="0">
                <a:solidFill>
                  <a:srgbClr val="595959"/>
                </a:solidFill>
                <a:latin typeface="Arial"/>
                <a:cs typeface="Arial"/>
              </a:rPr>
              <a:t>Larger or system-wide projects reviewed by the AI Executive Steering Committee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AI in Action</a:t>
            </a:r>
          </a:p>
        </p:txBody>
      </p:sp>
      <p:sp>
        <p:nvSpPr>
          <p:cNvPr id="12" name="Subtitle"/>
          <p:cNvSpPr>
            <a:spLocks noGrp="1"/>
          </p:cNvSpPr>
          <p:nvPr>
            <p:ph type="body" sz="quarter" idx="13"/>
          </p:nvPr>
        </p:nvSpPr>
        <p:spPr/>
        <p:txBody>
          <a:bodyPr/>
          <a:lstStyle/>
          <a:p>
            <a:r>
              <a:rPr lang="en-US" b="0" i="1" dirty="0">
                <a:solidFill>
                  <a:srgbClr val="0069B4"/>
                </a:solidFill>
              </a:rPr>
              <a:t>Examples of solutions now embedded in daily workflows</a:t>
            </a:r>
          </a:p>
        </p:txBody>
      </p:sp>
      <p:sp>
        <p:nvSpPr>
          <p:cNvPr id="13" name="Slide Number"/>
          <p:cNvSpPr>
            <a:spLocks noGrp="1"/>
          </p:cNvSpPr>
          <p:nvPr>
            <p:ph type="sldNum" sz="quarter" idx="12"/>
          </p:nvPr>
        </p:nvSpPr>
        <p:spPr/>
        <p:txBody>
          <a:bodyPr/>
          <a:lstStyle/>
          <a:p>
            <a:fld id="{E8A74B61-50D3-3946-8366-1E447A2A8431}" type="slidenum">
              <a:rPr lang="en-US"/>
              <a:t>11</a:t>
            </a:fld>
            <a:endParaRPr lang="en-US"/>
          </a:p>
        </p:txBody>
      </p:sp>
      <p:sp>
        <p:nvSpPr>
          <p:cNvPr id="14" name="Shape 14"/>
          <p:cNvSpPr/>
          <p:nvPr/>
        </p:nvSpPr>
        <p:spPr>
          <a:xfrm>
            <a:off x="576072" y="1371600"/>
            <a:ext cx="3566160" cy="2331720"/>
          </a:xfrm>
          <a:prstGeom prst="roundRect">
            <a:avLst>
              <a:gd name="adj" fmla="val 4000"/>
            </a:avLst>
          </a:prstGeom>
          <a:solidFill>
            <a:srgbClr val="FFFFFF"/>
          </a:solidFill>
          <a:ln w="9525">
            <a:solidFill>
              <a:srgbClr val="D9D9D9"/>
            </a:solidFill>
          </a:ln>
        </p:spPr>
        <p:txBody>
          <a:bodyPr/>
          <a:lstStyle/>
          <a:p>
            <a:endParaRPr lang="en-US"/>
          </a:p>
        </p:txBody>
      </p:sp>
      <p:sp>
        <p:nvSpPr>
          <p:cNvPr id="15" name="Shape 15"/>
          <p:cNvSpPr/>
          <p:nvPr/>
        </p:nvSpPr>
        <p:spPr>
          <a:xfrm>
            <a:off x="749808" y="1545336"/>
            <a:ext cx="566928" cy="566928"/>
          </a:xfrm>
          <a:prstGeom prst="ellipse">
            <a:avLst/>
          </a:prstGeom>
          <a:solidFill>
            <a:srgbClr val="183E75"/>
          </a:solidFill>
          <a:ln>
            <a:noFill/>
          </a:ln>
        </p:spPr>
        <p:txBody>
          <a:bodyPr/>
          <a:lstStyle/>
          <a:p>
            <a:endParaRPr lang="en-US"/>
          </a:p>
        </p:txBody>
      </p:sp>
      <p:pic>
        <p:nvPicPr>
          <p:cNvPr id="16" name="FaFileMedical 16" descr="FaFileMedical"/>
          <p:cNvPicPr>
            <a:picLocks noChangeAspect="1"/>
          </p:cNvPicPr>
          <p:nvPr/>
        </p:nvPicPr>
        <p:blipFill>
          <a:blip r:embed="rId2"/>
          <a:stretch>
            <a:fillRect/>
          </a:stretch>
        </p:blipFill>
        <p:spPr>
          <a:xfrm>
            <a:off x="885871" y="1681399"/>
            <a:ext cx="294803" cy="294803"/>
          </a:xfrm>
          <a:prstGeom prst="rect">
            <a:avLst/>
          </a:prstGeom>
        </p:spPr>
      </p:pic>
      <p:sp>
        <p:nvSpPr>
          <p:cNvPr id="17" name="Shape 17"/>
          <p:cNvSpPr txBox="1"/>
          <p:nvPr/>
        </p:nvSpPr>
        <p:spPr>
          <a:xfrm>
            <a:off x="1444752" y="1554480"/>
            <a:ext cx="2606040" cy="3200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50" b="1" i="0" dirty="0">
                <a:solidFill>
                  <a:srgbClr val="183E75"/>
                </a:solidFill>
                <a:latin typeface="Arial"/>
                <a:cs typeface="Arial"/>
              </a:rPr>
              <a:t>BILH HealthDocs AI</a:t>
            </a:r>
          </a:p>
        </p:txBody>
      </p:sp>
      <p:sp>
        <p:nvSpPr>
          <p:cNvPr id="18" name="Shape 18"/>
          <p:cNvSpPr txBox="1"/>
          <p:nvPr/>
        </p:nvSpPr>
        <p:spPr>
          <a:xfrm>
            <a:off x="1444752" y="1874520"/>
            <a:ext cx="2606040" cy="2286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00" b="0" i="1" dirty="0">
                <a:solidFill>
                  <a:srgbClr val="F48F0C"/>
                </a:solidFill>
                <a:latin typeface="Arial"/>
                <a:cs typeface="Arial"/>
              </a:rPr>
              <a:t>Built in-house</a:t>
            </a:r>
          </a:p>
        </p:txBody>
      </p:sp>
      <p:sp>
        <p:nvSpPr>
          <p:cNvPr id="19" name="Shape 19"/>
          <p:cNvSpPr txBox="1"/>
          <p:nvPr/>
        </p:nvSpPr>
        <p:spPr>
          <a:xfrm>
            <a:off x="804672" y="2267712"/>
            <a:ext cx="3108960"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595959"/>
                </a:solidFill>
                <a:latin typeface="Arial"/>
                <a:cs typeface="Arial"/>
              </a:rPr>
              <a:t>Reads, identifies, and routes incoming faxes into Epic for each patient</a:t>
            </a:r>
          </a:p>
        </p:txBody>
      </p:sp>
      <p:sp>
        <p:nvSpPr>
          <p:cNvPr id="20" name="Shape 20"/>
          <p:cNvSpPr/>
          <p:nvPr/>
        </p:nvSpPr>
        <p:spPr>
          <a:xfrm>
            <a:off x="713232" y="2907792"/>
            <a:ext cx="3291840" cy="658368"/>
          </a:xfrm>
          <a:prstGeom prst="roundRect">
            <a:avLst>
              <a:gd name="adj" fmla="val 8000"/>
            </a:avLst>
          </a:prstGeom>
          <a:solidFill>
            <a:srgbClr val="EDF2F8"/>
          </a:solidFill>
          <a:ln>
            <a:noFill/>
          </a:ln>
        </p:spPr>
        <p:txBody>
          <a:bodyPr/>
          <a:lstStyle/>
          <a:p>
            <a:endParaRPr lang="en-US"/>
          </a:p>
        </p:txBody>
      </p:sp>
      <p:sp>
        <p:nvSpPr>
          <p:cNvPr id="21" name="Shape 21"/>
          <p:cNvSpPr txBox="1"/>
          <p:nvPr/>
        </p:nvSpPr>
        <p:spPr>
          <a:xfrm>
            <a:off x="850392" y="2944368"/>
            <a:ext cx="114300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200" b="1" i="0" dirty="0">
                <a:solidFill>
                  <a:srgbClr val="0069B4"/>
                </a:solidFill>
                <a:latin typeface="Arial"/>
                <a:cs typeface="Arial"/>
              </a:rPr>
              <a:t>2.14M</a:t>
            </a:r>
          </a:p>
        </p:txBody>
      </p:sp>
      <p:sp>
        <p:nvSpPr>
          <p:cNvPr id="22" name="Shape 22"/>
          <p:cNvSpPr txBox="1"/>
          <p:nvPr/>
        </p:nvSpPr>
        <p:spPr>
          <a:xfrm>
            <a:off x="1993392" y="2944368"/>
            <a:ext cx="187452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050" b="0" i="0" dirty="0">
                <a:solidFill>
                  <a:srgbClr val="183E75"/>
                </a:solidFill>
                <a:latin typeface="Arial"/>
                <a:cs typeface="Arial"/>
              </a:rPr>
              <a:t>documents processed across 115 practices</a:t>
            </a:r>
          </a:p>
        </p:txBody>
      </p:sp>
      <p:sp>
        <p:nvSpPr>
          <p:cNvPr id="23" name="Shape 23"/>
          <p:cNvSpPr/>
          <p:nvPr/>
        </p:nvSpPr>
        <p:spPr>
          <a:xfrm>
            <a:off x="4311396" y="1371600"/>
            <a:ext cx="3566160" cy="2331720"/>
          </a:xfrm>
          <a:prstGeom prst="roundRect">
            <a:avLst>
              <a:gd name="adj" fmla="val 4000"/>
            </a:avLst>
          </a:prstGeom>
          <a:solidFill>
            <a:srgbClr val="FFFFFF"/>
          </a:solidFill>
          <a:ln w="9525">
            <a:solidFill>
              <a:srgbClr val="D9D9D9"/>
            </a:solidFill>
          </a:ln>
        </p:spPr>
        <p:txBody>
          <a:bodyPr/>
          <a:lstStyle/>
          <a:p>
            <a:endParaRPr lang="en-US"/>
          </a:p>
        </p:txBody>
      </p:sp>
      <p:sp>
        <p:nvSpPr>
          <p:cNvPr id="24" name="Shape 24"/>
          <p:cNvSpPr/>
          <p:nvPr/>
        </p:nvSpPr>
        <p:spPr>
          <a:xfrm>
            <a:off x="4485132" y="1545336"/>
            <a:ext cx="566928" cy="566928"/>
          </a:xfrm>
          <a:prstGeom prst="ellipse">
            <a:avLst/>
          </a:prstGeom>
          <a:solidFill>
            <a:srgbClr val="183E75"/>
          </a:solidFill>
          <a:ln>
            <a:noFill/>
          </a:ln>
        </p:spPr>
        <p:txBody>
          <a:bodyPr/>
          <a:lstStyle/>
          <a:p>
            <a:endParaRPr lang="en-US"/>
          </a:p>
        </p:txBody>
      </p:sp>
      <p:pic>
        <p:nvPicPr>
          <p:cNvPr id="25" name="FaStethoscope 25" descr="FaStethoscope"/>
          <p:cNvPicPr>
            <a:picLocks noChangeAspect="1"/>
          </p:cNvPicPr>
          <p:nvPr/>
        </p:nvPicPr>
        <p:blipFill>
          <a:blip r:embed="rId3"/>
          <a:stretch>
            <a:fillRect/>
          </a:stretch>
        </p:blipFill>
        <p:spPr>
          <a:xfrm>
            <a:off x="4621195" y="1681399"/>
            <a:ext cx="294803" cy="294803"/>
          </a:xfrm>
          <a:prstGeom prst="rect">
            <a:avLst/>
          </a:prstGeom>
        </p:spPr>
      </p:pic>
      <p:sp>
        <p:nvSpPr>
          <p:cNvPr id="26" name="Shape 26"/>
          <p:cNvSpPr txBox="1"/>
          <p:nvPr/>
        </p:nvSpPr>
        <p:spPr>
          <a:xfrm>
            <a:off x="5180076" y="1554480"/>
            <a:ext cx="2606040" cy="3200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50" b="1" i="0" dirty="0">
                <a:solidFill>
                  <a:srgbClr val="183E75"/>
                </a:solidFill>
                <a:latin typeface="Arial"/>
                <a:cs typeface="Arial"/>
              </a:rPr>
              <a:t>Heidi AI Scribe</a:t>
            </a:r>
          </a:p>
        </p:txBody>
      </p:sp>
      <p:sp>
        <p:nvSpPr>
          <p:cNvPr id="27" name="Shape 27"/>
          <p:cNvSpPr txBox="1"/>
          <p:nvPr/>
        </p:nvSpPr>
        <p:spPr>
          <a:xfrm>
            <a:off x="5180076" y="1874520"/>
            <a:ext cx="2606040" cy="2286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00" b="0" i="1" dirty="0">
                <a:solidFill>
                  <a:srgbClr val="0069B4"/>
                </a:solidFill>
                <a:latin typeface="Arial"/>
                <a:cs typeface="Arial"/>
              </a:rPr>
              <a:t>Partner</a:t>
            </a:r>
          </a:p>
        </p:txBody>
      </p:sp>
      <p:sp>
        <p:nvSpPr>
          <p:cNvPr id="28" name="Shape 28"/>
          <p:cNvSpPr txBox="1"/>
          <p:nvPr/>
        </p:nvSpPr>
        <p:spPr>
          <a:xfrm>
            <a:off x="4539996" y="2267712"/>
            <a:ext cx="3108960"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595959"/>
                </a:solidFill>
                <a:latin typeface="Arial"/>
                <a:cs typeface="Arial"/>
              </a:rPr>
              <a:t>Ambient AI that drafts clinical notes from patient conversations</a:t>
            </a:r>
          </a:p>
        </p:txBody>
      </p:sp>
      <p:sp>
        <p:nvSpPr>
          <p:cNvPr id="29" name="Shape 29"/>
          <p:cNvSpPr/>
          <p:nvPr/>
        </p:nvSpPr>
        <p:spPr>
          <a:xfrm>
            <a:off x="4448556" y="2907792"/>
            <a:ext cx="3291840" cy="658368"/>
          </a:xfrm>
          <a:prstGeom prst="roundRect">
            <a:avLst>
              <a:gd name="adj" fmla="val 8000"/>
            </a:avLst>
          </a:prstGeom>
          <a:solidFill>
            <a:srgbClr val="EDF2F8"/>
          </a:solidFill>
          <a:ln>
            <a:noFill/>
          </a:ln>
        </p:spPr>
        <p:txBody>
          <a:bodyPr/>
          <a:lstStyle/>
          <a:p>
            <a:endParaRPr lang="en-US"/>
          </a:p>
        </p:txBody>
      </p:sp>
      <p:sp>
        <p:nvSpPr>
          <p:cNvPr id="30" name="Shape 30"/>
          <p:cNvSpPr txBox="1"/>
          <p:nvPr/>
        </p:nvSpPr>
        <p:spPr>
          <a:xfrm>
            <a:off x="4585716" y="2944368"/>
            <a:ext cx="114300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200" b="1" i="0" dirty="0">
                <a:solidFill>
                  <a:srgbClr val="0069B4"/>
                </a:solidFill>
                <a:latin typeface="Arial"/>
                <a:cs typeface="Arial"/>
              </a:rPr>
              <a:t>74%</a:t>
            </a:r>
          </a:p>
        </p:txBody>
      </p:sp>
      <p:sp>
        <p:nvSpPr>
          <p:cNvPr id="31" name="Shape 31"/>
          <p:cNvSpPr txBox="1"/>
          <p:nvPr/>
        </p:nvSpPr>
        <p:spPr>
          <a:xfrm>
            <a:off x="5728716" y="2944368"/>
            <a:ext cx="187452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050" b="0" i="0" dirty="0">
                <a:solidFill>
                  <a:srgbClr val="183E75"/>
                </a:solidFill>
                <a:latin typeface="Arial"/>
                <a:cs typeface="Arial"/>
              </a:rPr>
              <a:t>less after-hours documentation; ~110K encounters, 47 specialties</a:t>
            </a:r>
          </a:p>
        </p:txBody>
      </p:sp>
      <p:sp>
        <p:nvSpPr>
          <p:cNvPr id="32" name="Shape 32"/>
          <p:cNvSpPr/>
          <p:nvPr/>
        </p:nvSpPr>
        <p:spPr>
          <a:xfrm>
            <a:off x="8046720" y="1371600"/>
            <a:ext cx="3566160" cy="2331720"/>
          </a:xfrm>
          <a:prstGeom prst="roundRect">
            <a:avLst>
              <a:gd name="adj" fmla="val 4000"/>
            </a:avLst>
          </a:prstGeom>
          <a:solidFill>
            <a:srgbClr val="FFFFFF"/>
          </a:solidFill>
          <a:ln w="9525">
            <a:solidFill>
              <a:srgbClr val="D9D9D9"/>
            </a:solidFill>
          </a:ln>
        </p:spPr>
        <p:txBody>
          <a:bodyPr/>
          <a:lstStyle/>
          <a:p>
            <a:endParaRPr lang="en-US"/>
          </a:p>
        </p:txBody>
      </p:sp>
      <p:sp>
        <p:nvSpPr>
          <p:cNvPr id="33" name="Shape 33"/>
          <p:cNvSpPr/>
          <p:nvPr/>
        </p:nvSpPr>
        <p:spPr>
          <a:xfrm>
            <a:off x="8220456" y="1545336"/>
            <a:ext cx="566928" cy="566928"/>
          </a:xfrm>
          <a:prstGeom prst="ellipse">
            <a:avLst/>
          </a:prstGeom>
          <a:solidFill>
            <a:srgbClr val="183E75"/>
          </a:solidFill>
          <a:ln>
            <a:noFill/>
          </a:ln>
        </p:spPr>
        <p:txBody>
          <a:bodyPr/>
          <a:lstStyle/>
          <a:p>
            <a:endParaRPr lang="en-US"/>
          </a:p>
        </p:txBody>
      </p:sp>
      <p:pic>
        <p:nvPicPr>
          <p:cNvPr id="34" name="FaNotesMedical 34" descr="FaNotesMedical"/>
          <p:cNvPicPr>
            <a:picLocks noChangeAspect="1"/>
          </p:cNvPicPr>
          <p:nvPr/>
        </p:nvPicPr>
        <p:blipFill>
          <a:blip r:embed="rId4"/>
          <a:stretch>
            <a:fillRect/>
          </a:stretch>
        </p:blipFill>
        <p:spPr>
          <a:xfrm>
            <a:off x="8356519" y="1681399"/>
            <a:ext cx="294803" cy="294803"/>
          </a:xfrm>
          <a:prstGeom prst="rect">
            <a:avLst/>
          </a:prstGeom>
        </p:spPr>
      </p:pic>
      <p:sp>
        <p:nvSpPr>
          <p:cNvPr id="35" name="Shape 35"/>
          <p:cNvSpPr txBox="1"/>
          <p:nvPr/>
        </p:nvSpPr>
        <p:spPr>
          <a:xfrm>
            <a:off x="8915400" y="1554480"/>
            <a:ext cx="2606040" cy="3200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50" b="1" i="0" dirty="0">
                <a:solidFill>
                  <a:srgbClr val="183E75"/>
                </a:solidFill>
                <a:latin typeface="Arial"/>
                <a:cs typeface="Arial"/>
              </a:rPr>
              <a:t>Epic Outpatient Insights</a:t>
            </a:r>
          </a:p>
        </p:txBody>
      </p:sp>
      <p:sp>
        <p:nvSpPr>
          <p:cNvPr id="36" name="Shape 36"/>
          <p:cNvSpPr txBox="1"/>
          <p:nvPr/>
        </p:nvSpPr>
        <p:spPr>
          <a:xfrm>
            <a:off x="8915400" y="1874520"/>
            <a:ext cx="2606040" cy="2286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00" b="0" i="1" dirty="0">
                <a:solidFill>
                  <a:srgbClr val="0069B4"/>
                </a:solidFill>
                <a:latin typeface="Arial"/>
                <a:cs typeface="Arial"/>
              </a:rPr>
              <a:t>Partner</a:t>
            </a:r>
          </a:p>
        </p:txBody>
      </p:sp>
      <p:sp>
        <p:nvSpPr>
          <p:cNvPr id="37" name="Shape 37"/>
          <p:cNvSpPr txBox="1"/>
          <p:nvPr/>
        </p:nvSpPr>
        <p:spPr>
          <a:xfrm>
            <a:off x="8275320" y="2267712"/>
            <a:ext cx="3108960"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595959"/>
                </a:solidFill>
                <a:latin typeface="Arial"/>
                <a:cs typeface="Arial"/>
              </a:rPr>
              <a:t>Auto-generated problem-based summary for every scheduled visit</a:t>
            </a:r>
          </a:p>
        </p:txBody>
      </p:sp>
      <p:sp>
        <p:nvSpPr>
          <p:cNvPr id="38" name="Shape 38"/>
          <p:cNvSpPr/>
          <p:nvPr/>
        </p:nvSpPr>
        <p:spPr>
          <a:xfrm>
            <a:off x="8183880" y="2907792"/>
            <a:ext cx="3291840" cy="658368"/>
          </a:xfrm>
          <a:prstGeom prst="roundRect">
            <a:avLst>
              <a:gd name="adj" fmla="val 8000"/>
            </a:avLst>
          </a:prstGeom>
          <a:solidFill>
            <a:srgbClr val="EDF2F8"/>
          </a:solidFill>
          <a:ln>
            <a:noFill/>
          </a:ln>
        </p:spPr>
        <p:txBody>
          <a:bodyPr/>
          <a:lstStyle/>
          <a:p>
            <a:endParaRPr lang="en-US"/>
          </a:p>
        </p:txBody>
      </p:sp>
      <p:sp>
        <p:nvSpPr>
          <p:cNvPr id="39" name="Shape 39"/>
          <p:cNvSpPr txBox="1"/>
          <p:nvPr/>
        </p:nvSpPr>
        <p:spPr>
          <a:xfrm>
            <a:off x="8321040" y="2944368"/>
            <a:ext cx="114300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200" b="1" i="0" dirty="0">
                <a:solidFill>
                  <a:srgbClr val="0069B4"/>
                </a:solidFill>
                <a:latin typeface="Arial"/>
                <a:cs typeface="Arial"/>
              </a:rPr>
              <a:t>371K</a:t>
            </a:r>
          </a:p>
        </p:txBody>
      </p:sp>
      <p:sp>
        <p:nvSpPr>
          <p:cNvPr id="40" name="Shape 40"/>
          <p:cNvSpPr txBox="1"/>
          <p:nvPr/>
        </p:nvSpPr>
        <p:spPr>
          <a:xfrm>
            <a:off x="9464040" y="2944368"/>
            <a:ext cx="187452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050" b="0" i="0" dirty="0">
                <a:solidFill>
                  <a:srgbClr val="183E75"/>
                </a:solidFill>
                <a:latin typeface="Arial"/>
                <a:cs typeface="Arial"/>
              </a:rPr>
              <a:t>summaries generated in August 2026 alone</a:t>
            </a:r>
          </a:p>
        </p:txBody>
      </p:sp>
      <p:sp>
        <p:nvSpPr>
          <p:cNvPr id="41" name="Shape 41"/>
          <p:cNvSpPr/>
          <p:nvPr/>
        </p:nvSpPr>
        <p:spPr>
          <a:xfrm>
            <a:off x="576072" y="3931920"/>
            <a:ext cx="3566160" cy="2331720"/>
          </a:xfrm>
          <a:prstGeom prst="roundRect">
            <a:avLst>
              <a:gd name="adj" fmla="val 4000"/>
            </a:avLst>
          </a:prstGeom>
          <a:solidFill>
            <a:srgbClr val="FFFFFF"/>
          </a:solidFill>
          <a:ln w="9525">
            <a:solidFill>
              <a:srgbClr val="D9D9D9"/>
            </a:solidFill>
          </a:ln>
        </p:spPr>
        <p:txBody>
          <a:bodyPr/>
          <a:lstStyle/>
          <a:p>
            <a:endParaRPr lang="en-US"/>
          </a:p>
        </p:txBody>
      </p:sp>
      <p:sp>
        <p:nvSpPr>
          <p:cNvPr id="42" name="Shape 42"/>
          <p:cNvSpPr/>
          <p:nvPr/>
        </p:nvSpPr>
        <p:spPr>
          <a:xfrm>
            <a:off x="749808" y="4105656"/>
            <a:ext cx="566928" cy="566928"/>
          </a:xfrm>
          <a:prstGeom prst="ellipse">
            <a:avLst/>
          </a:prstGeom>
          <a:solidFill>
            <a:srgbClr val="183E75"/>
          </a:solidFill>
          <a:ln>
            <a:noFill/>
          </a:ln>
        </p:spPr>
        <p:txBody>
          <a:bodyPr/>
          <a:lstStyle/>
          <a:p>
            <a:endParaRPr lang="en-US"/>
          </a:p>
        </p:txBody>
      </p:sp>
      <p:pic>
        <p:nvPicPr>
          <p:cNvPr id="43" name="FaUserNurse 43" descr="FaUserNurse"/>
          <p:cNvPicPr>
            <a:picLocks noChangeAspect="1"/>
          </p:cNvPicPr>
          <p:nvPr/>
        </p:nvPicPr>
        <p:blipFill>
          <a:blip r:embed="rId5"/>
          <a:stretch>
            <a:fillRect/>
          </a:stretch>
        </p:blipFill>
        <p:spPr>
          <a:xfrm>
            <a:off x="885871" y="4241719"/>
            <a:ext cx="294803" cy="294803"/>
          </a:xfrm>
          <a:prstGeom prst="rect">
            <a:avLst/>
          </a:prstGeom>
        </p:spPr>
      </p:pic>
      <p:sp>
        <p:nvSpPr>
          <p:cNvPr id="44" name="Shape 44"/>
          <p:cNvSpPr txBox="1"/>
          <p:nvPr/>
        </p:nvSpPr>
        <p:spPr>
          <a:xfrm>
            <a:off x="1444752" y="4114800"/>
            <a:ext cx="2606040" cy="3200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50" b="1" i="0" dirty="0">
                <a:solidFill>
                  <a:srgbClr val="183E75"/>
                </a:solidFill>
                <a:latin typeface="Arial"/>
                <a:cs typeface="Arial"/>
              </a:rPr>
              <a:t>Draft End-of-Shift Notes</a:t>
            </a:r>
          </a:p>
        </p:txBody>
      </p:sp>
      <p:sp>
        <p:nvSpPr>
          <p:cNvPr id="45" name="Shape 45"/>
          <p:cNvSpPr txBox="1"/>
          <p:nvPr/>
        </p:nvSpPr>
        <p:spPr>
          <a:xfrm>
            <a:off x="1444752" y="4434840"/>
            <a:ext cx="2606040" cy="2286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00" b="0" i="1" dirty="0">
                <a:solidFill>
                  <a:srgbClr val="0069B4"/>
                </a:solidFill>
                <a:latin typeface="Arial"/>
                <a:cs typeface="Arial"/>
              </a:rPr>
              <a:t>Partner</a:t>
            </a:r>
          </a:p>
        </p:txBody>
      </p:sp>
      <p:sp>
        <p:nvSpPr>
          <p:cNvPr id="46" name="Shape 46"/>
          <p:cNvSpPr txBox="1"/>
          <p:nvPr/>
        </p:nvSpPr>
        <p:spPr>
          <a:xfrm>
            <a:off x="804672" y="4828032"/>
            <a:ext cx="3108960"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595959"/>
                </a:solidFill>
                <a:latin typeface="Arial"/>
                <a:cs typeface="Arial"/>
              </a:rPr>
              <a:t>Generative AI drafts nursing care plan notes from the day’s events</a:t>
            </a:r>
          </a:p>
        </p:txBody>
      </p:sp>
      <p:sp>
        <p:nvSpPr>
          <p:cNvPr id="47" name="Shape 47"/>
          <p:cNvSpPr/>
          <p:nvPr/>
        </p:nvSpPr>
        <p:spPr>
          <a:xfrm>
            <a:off x="713232" y="5468112"/>
            <a:ext cx="3291840" cy="658368"/>
          </a:xfrm>
          <a:prstGeom prst="roundRect">
            <a:avLst>
              <a:gd name="adj" fmla="val 8000"/>
            </a:avLst>
          </a:prstGeom>
          <a:solidFill>
            <a:srgbClr val="EDF2F8"/>
          </a:solidFill>
          <a:ln>
            <a:noFill/>
          </a:ln>
        </p:spPr>
        <p:txBody>
          <a:bodyPr/>
          <a:lstStyle/>
          <a:p>
            <a:endParaRPr lang="en-US"/>
          </a:p>
        </p:txBody>
      </p:sp>
      <p:sp>
        <p:nvSpPr>
          <p:cNvPr id="48" name="Shape 48"/>
          <p:cNvSpPr txBox="1"/>
          <p:nvPr/>
        </p:nvSpPr>
        <p:spPr>
          <a:xfrm>
            <a:off x="850392" y="5504688"/>
            <a:ext cx="114300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200" b="1" i="0" dirty="0">
                <a:solidFill>
                  <a:srgbClr val="0069B4"/>
                </a:solidFill>
                <a:latin typeface="Arial"/>
                <a:cs typeface="Arial"/>
              </a:rPr>
              <a:t>97%</a:t>
            </a:r>
          </a:p>
        </p:txBody>
      </p:sp>
      <p:sp>
        <p:nvSpPr>
          <p:cNvPr id="49" name="Shape 49"/>
          <p:cNvSpPr txBox="1"/>
          <p:nvPr/>
        </p:nvSpPr>
        <p:spPr>
          <a:xfrm>
            <a:off x="1993392" y="5504688"/>
            <a:ext cx="187452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050" b="0" i="0" dirty="0">
                <a:solidFill>
                  <a:srgbClr val="183E75"/>
                </a:solidFill>
                <a:latin typeface="Arial"/>
                <a:cs typeface="Arial"/>
              </a:rPr>
              <a:t>of drafts signed as care plan notes</a:t>
            </a:r>
          </a:p>
        </p:txBody>
      </p:sp>
      <p:sp>
        <p:nvSpPr>
          <p:cNvPr id="50" name="Shape 50"/>
          <p:cNvSpPr/>
          <p:nvPr/>
        </p:nvSpPr>
        <p:spPr>
          <a:xfrm>
            <a:off x="4311396" y="3931920"/>
            <a:ext cx="3566160" cy="2331720"/>
          </a:xfrm>
          <a:prstGeom prst="roundRect">
            <a:avLst>
              <a:gd name="adj" fmla="val 4000"/>
            </a:avLst>
          </a:prstGeom>
          <a:solidFill>
            <a:srgbClr val="FFFFFF"/>
          </a:solidFill>
          <a:ln w="9525">
            <a:solidFill>
              <a:srgbClr val="D9D9D9"/>
            </a:solidFill>
          </a:ln>
        </p:spPr>
        <p:txBody>
          <a:bodyPr/>
          <a:lstStyle/>
          <a:p>
            <a:endParaRPr lang="en-US"/>
          </a:p>
        </p:txBody>
      </p:sp>
      <p:sp>
        <p:nvSpPr>
          <p:cNvPr id="51" name="Shape 51"/>
          <p:cNvSpPr/>
          <p:nvPr/>
        </p:nvSpPr>
        <p:spPr>
          <a:xfrm>
            <a:off x="4485132" y="4105656"/>
            <a:ext cx="566928" cy="566928"/>
          </a:xfrm>
          <a:prstGeom prst="ellipse">
            <a:avLst/>
          </a:prstGeom>
          <a:solidFill>
            <a:srgbClr val="183E75"/>
          </a:solidFill>
          <a:ln>
            <a:noFill/>
          </a:ln>
        </p:spPr>
        <p:txBody>
          <a:bodyPr/>
          <a:lstStyle/>
          <a:p>
            <a:endParaRPr lang="en-US"/>
          </a:p>
        </p:txBody>
      </p:sp>
      <p:pic>
        <p:nvPicPr>
          <p:cNvPr id="52" name="FaHeadset 52" descr="FaHeadset"/>
          <p:cNvPicPr>
            <a:picLocks noChangeAspect="1"/>
          </p:cNvPicPr>
          <p:nvPr/>
        </p:nvPicPr>
        <p:blipFill>
          <a:blip r:embed="rId6"/>
          <a:stretch>
            <a:fillRect/>
          </a:stretch>
        </p:blipFill>
        <p:spPr>
          <a:xfrm>
            <a:off x="4621195" y="4241719"/>
            <a:ext cx="294803" cy="294803"/>
          </a:xfrm>
          <a:prstGeom prst="rect">
            <a:avLst/>
          </a:prstGeom>
        </p:spPr>
      </p:pic>
      <p:sp>
        <p:nvSpPr>
          <p:cNvPr id="53" name="Shape 53"/>
          <p:cNvSpPr txBox="1"/>
          <p:nvPr/>
        </p:nvSpPr>
        <p:spPr>
          <a:xfrm>
            <a:off x="5180076" y="4114800"/>
            <a:ext cx="2606040" cy="3200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50" b="1" i="0" dirty="0">
                <a:solidFill>
                  <a:srgbClr val="183E75"/>
                </a:solidFill>
                <a:latin typeface="Arial"/>
                <a:cs typeface="Arial"/>
              </a:rPr>
              <a:t>AI Agents for IT Service Desk</a:t>
            </a:r>
          </a:p>
        </p:txBody>
      </p:sp>
      <p:sp>
        <p:nvSpPr>
          <p:cNvPr id="54" name="Shape 54"/>
          <p:cNvSpPr txBox="1"/>
          <p:nvPr/>
        </p:nvSpPr>
        <p:spPr>
          <a:xfrm>
            <a:off x="5180076" y="4434840"/>
            <a:ext cx="2606040" cy="2286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00" b="0" i="1" dirty="0">
                <a:solidFill>
                  <a:srgbClr val="0069B4"/>
                </a:solidFill>
                <a:latin typeface="Arial"/>
                <a:cs typeface="Arial"/>
              </a:rPr>
              <a:t>Partner (AWS)</a:t>
            </a:r>
          </a:p>
        </p:txBody>
      </p:sp>
      <p:sp>
        <p:nvSpPr>
          <p:cNvPr id="55" name="Shape 55"/>
          <p:cNvSpPr txBox="1"/>
          <p:nvPr/>
        </p:nvSpPr>
        <p:spPr>
          <a:xfrm>
            <a:off x="4539996" y="4828032"/>
            <a:ext cx="3108960"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595959"/>
                </a:solidFill>
                <a:latin typeface="Arial"/>
                <a:cs typeface="Arial"/>
              </a:rPr>
              <a:t>Conversational voice agents answer incoming IT support calls</a:t>
            </a:r>
          </a:p>
        </p:txBody>
      </p:sp>
      <p:sp>
        <p:nvSpPr>
          <p:cNvPr id="56" name="Shape 56"/>
          <p:cNvSpPr/>
          <p:nvPr/>
        </p:nvSpPr>
        <p:spPr>
          <a:xfrm>
            <a:off x="4448556" y="5468112"/>
            <a:ext cx="3291840" cy="658368"/>
          </a:xfrm>
          <a:prstGeom prst="roundRect">
            <a:avLst>
              <a:gd name="adj" fmla="val 8000"/>
            </a:avLst>
          </a:prstGeom>
          <a:solidFill>
            <a:srgbClr val="EDF2F8"/>
          </a:solidFill>
          <a:ln>
            <a:noFill/>
          </a:ln>
        </p:spPr>
        <p:txBody>
          <a:bodyPr/>
          <a:lstStyle/>
          <a:p>
            <a:endParaRPr lang="en-US"/>
          </a:p>
        </p:txBody>
      </p:sp>
      <p:sp>
        <p:nvSpPr>
          <p:cNvPr id="57" name="Shape 57"/>
          <p:cNvSpPr txBox="1"/>
          <p:nvPr/>
        </p:nvSpPr>
        <p:spPr>
          <a:xfrm>
            <a:off x="4585716" y="5504688"/>
            <a:ext cx="114300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200" b="1" i="0" dirty="0">
                <a:solidFill>
                  <a:srgbClr val="0069B4"/>
                </a:solidFill>
                <a:latin typeface="Arial"/>
                <a:cs typeface="Arial"/>
              </a:rPr>
              <a:t>100%</a:t>
            </a:r>
          </a:p>
        </p:txBody>
      </p:sp>
      <p:sp>
        <p:nvSpPr>
          <p:cNvPr id="58" name="Shape 58"/>
          <p:cNvSpPr txBox="1"/>
          <p:nvPr/>
        </p:nvSpPr>
        <p:spPr>
          <a:xfrm>
            <a:off x="5728716" y="5504688"/>
            <a:ext cx="187452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050" b="0" i="0" dirty="0">
                <a:solidFill>
                  <a:srgbClr val="183E75"/>
                </a:solidFill>
                <a:latin typeface="Arial"/>
                <a:cs typeface="Arial"/>
              </a:rPr>
              <a:t>of inbound calls handled first by AI, with escalation</a:t>
            </a:r>
          </a:p>
        </p:txBody>
      </p:sp>
      <p:sp>
        <p:nvSpPr>
          <p:cNvPr id="59" name="Shape 59"/>
          <p:cNvSpPr/>
          <p:nvPr/>
        </p:nvSpPr>
        <p:spPr>
          <a:xfrm>
            <a:off x="8046720" y="3931920"/>
            <a:ext cx="3566160" cy="2331720"/>
          </a:xfrm>
          <a:prstGeom prst="roundRect">
            <a:avLst>
              <a:gd name="adj" fmla="val 4000"/>
            </a:avLst>
          </a:prstGeom>
          <a:solidFill>
            <a:srgbClr val="FFFFFF"/>
          </a:solidFill>
          <a:ln w="9525">
            <a:solidFill>
              <a:srgbClr val="D9D9D9"/>
            </a:solidFill>
          </a:ln>
        </p:spPr>
        <p:txBody>
          <a:bodyPr/>
          <a:lstStyle/>
          <a:p>
            <a:endParaRPr lang="en-US"/>
          </a:p>
        </p:txBody>
      </p:sp>
      <p:sp>
        <p:nvSpPr>
          <p:cNvPr id="60" name="Shape 60"/>
          <p:cNvSpPr/>
          <p:nvPr/>
        </p:nvSpPr>
        <p:spPr>
          <a:xfrm>
            <a:off x="8220456" y="4105656"/>
            <a:ext cx="566928" cy="566928"/>
          </a:xfrm>
          <a:prstGeom prst="ellipse">
            <a:avLst/>
          </a:prstGeom>
          <a:solidFill>
            <a:srgbClr val="183E75"/>
          </a:solidFill>
          <a:ln>
            <a:noFill/>
          </a:ln>
        </p:spPr>
        <p:txBody>
          <a:bodyPr/>
          <a:lstStyle/>
          <a:p>
            <a:endParaRPr lang="en-US"/>
          </a:p>
        </p:txBody>
      </p:sp>
      <p:pic>
        <p:nvPicPr>
          <p:cNvPr id="61" name="FaXRay 61" descr="FaXRay"/>
          <p:cNvPicPr>
            <a:picLocks noChangeAspect="1"/>
          </p:cNvPicPr>
          <p:nvPr/>
        </p:nvPicPr>
        <p:blipFill>
          <a:blip r:embed="rId7"/>
          <a:stretch>
            <a:fillRect/>
          </a:stretch>
        </p:blipFill>
        <p:spPr>
          <a:xfrm>
            <a:off x="8356519" y="4241719"/>
            <a:ext cx="294803" cy="294803"/>
          </a:xfrm>
          <a:prstGeom prst="rect">
            <a:avLst/>
          </a:prstGeom>
        </p:spPr>
      </p:pic>
      <p:sp>
        <p:nvSpPr>
          <p:cNvPr id="62" name="Shape 62"/>
          <p:cNvSpPr txBox="1"/>
          <p:nvPr/>
        </p:nvSpPr>
        <p:spPr>
          <a:xfrm>
            <a:off x="8915400" y="4114800"/>
            <a:ext cx="2606040" cy="32004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50" b="1" i="0" dirty="0">
                <a:solidFill>
                  <a:srgbClr val="183E75"/>
                </a:solidFill>
                <a:latin typeface="Arial"/>
                <a:cs typeface="Arial"/>
              </a:rPr>
              <a:t>AI-Enhanced MRI</a:t>
            </a:r>
          </a:p>
        </p:txBody>
      </p:sp>
      <p:sp>
        <p:nvSpPr>
          <p:cNvPr id="63" name="Shape 63"/>
          <p:cNvSpPr txBox="1"/>
          <p:nvPr/>
        </p:nvSpPr>
        <p:spPr>
          <a:xfrm>
            <a:off x="8915400" y="4434840"/>
            <a:ext cx="2606040" cy="2286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00" b="0" i="1" dirty="0">
                <a:solidFill>
                  <a:srgbClr val="0069B4"/>
                </a:solidFill>
                <a:latin typeface="Arial"/>
                <a:cs typeface="Arial"/>
              </a:rPr>
              <a:t>Partner (GE, Siemens, Philips)</a:t>
            </a:r>
          </a:p>
        </p:txBody>
      </p:sp>
      <p:sp>
        <p:nvSpPr>
          <p:cNvPr id="64" name="Shape 64"/>
          <p:cNvSpPr txBox="1"/>
          <p:nvPr/>
        </p:nvSpPr>
        <p:spPr>
          <a:xfrm>
            <a:off x="8275320" y="4828032"/>
            <a:ext cx="3108960" cy="5943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50" b="0" i="0" dirty="0">
                <a:solidFill>
                  <a:srgbClr val="595959"/>
                </a:solidFill>
                <a:latin typeface="Arial"/>
                <a:cs typeface="Arial"/>
              </a:rPr>
              <a:t>Faster, clearer scans that flag regions for radiologist review</a:t>
            </a:r>
          </a:p>
        </p:txBody>
      </p:sp>
      <p:sp>
        <p:nvSpPr>
          <p:cNvPr id="65" name="Shape 65"/>
          <p:cNvSpPr/>
          <p:nvPr/>
        </p:nvSpPr>
        <p:spPr>
          <a:xfrm>
            <a:off x="8183880" y="5468112"/>
            <a:ext cx="3291840" cy="658368"/>
          </a:xfrm>
          <a:prstGeom prst="roundRect">
            <a:avLst>
              <a:gd name="adj" fmla="val 8000"/>
            </a:avLst>
          </a:prstGeom>
          <a:solidFill>
            <a:srgbClr val="EDF2F8"/>
          </a:solidFill>
          <a:ln>
            <a:noFill/>
          </a:ln>
        </p:spPr>
        <p:txBody>
          <a:bodyPr/>
          <a:lstStyle/>
          <a:p>
            <a:endParaRPr lang="en-US"/>
          </a:p>
        </p:txBody>
      </p:sp>
      <p:sp>
        <p:nvSpPr>
          <p:cNvPr id="66" name="Shape 66"/>
          <p:cNvSpPr txBox="1"/>
          <p:nvPr/>
        </p:nvSpPr>
        <p:spPr>
          <a:xfrm>
            <a:off x="8321040" y="5504688"/>
            <a:ext cx="114300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2200" b="1" i="0" dirty="0">
                <a:solidFill>
                  <a:srgbClr val="0069B4"/>
                </a:solidFill>
                <a:latin typeface="Arial"/>
                <a:cs typeface="Arial"/>
              </a:rPr>
              <a:t>13</a:t>
            </a:r>
          </a:p>
        </p:txBody>
      </p:sp>
      <p:sp>
        <p:nvSpPr>
          <p:cNvPr id="67" name="Shape 67"/>
          <p:cNvSpPr txBox="1"/>
          <p:nvPr/>
        </p:nvSpPr>
        <p:spPr>
          <a:xfrm>
            <a:off x="9464040" y="5504688"/>
            <a:ext cx="1874520" cy="585216"/>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050" b="0" i="0" dirty="0">
                <a:solidFill>
                  <a:srgbClr val="183E75"/>
                </a:solidFill>
                <a:latin typeface="Arial"/>
                <a:cs typeface="Arial"/>
              </a:rPr>
              <a:t>MRI scanners upgraded across 7 hospitals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83EC8-E61E-B1E6-2CFD-048EDB2EFE05}"/>
            </a:ext>
          </a:extLst>
        </p:cNvPr>
        <p:cNvGrpSpPr/>
        <p:nvPr/>
      </p:nvGrpSpPr>
      <p:grpSpPr>
        <a:xfrm>
          <a:off x="0" y="0"/>
          <a:ext cx="0" cy="0"/>
          <a:chOff x="0" y="0"/>
          <a:chExt cx="0" cy="0"/>
        </a:xfrm>
      </p:grpSpPr>
      <p:sp>
        <p:nvSpPr>
          <p:cNvPr id="42" name="Rectangle 41">
            <a:extLst>
              <a:ext uri="{FF2B5EF4-FFF2-40B4-BE49-F238E27FC236}">
                <a16:creationId xmlns:a16="http://schemas.microsoft.com/office/drawing/2014/main" id="{D9E846F8-6C6C-2F83-13DD-41CEA7E7AC7F}"/>
              </a:ext>
            </a:extLst>
          </p:cNvPr>
          <p:cNvSpPr/>
          <p:nvPr/>
        </p:nvSpPr>
        <p:spPr>
          <a:xfrm>
            <a:off x="782425" y="6462854"/>
            <a:ext cx="5627254" cy="32479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2">
            <a:extLst>
              <a:ext uri="{FF2B5EF4-FFF2-40B4-BE49-F238E27FC236}">
                <a16:creationId xmlns:a16="http://schemas.microsoft.com/office/drawing/2014/main" id="{6F5BEB0D-270D-726E-B3E8-9766125A3DEA}"/>
              </a:ext>
            </a:extLst>
          </p:cNvPr>
          <p:cNvSpPr txBox="1">
            <a:spLocks/>
          </p:cNvSpPr>
          <p:nvPr/>
        </p:nvSpPr>
        <p:spPr>
          <a:xfrm>
            <a:off x="571499" y="337926"/>
            <a:ext cx="9015561" cy="881274"/>
          </a:xfrm>
          <a:prstGeom prst="rect">
            <a:avLst/>
          </a:prstGeom>
        </p:spPr>
        <p:txBody>
          <a:bodyPr vert="horz" lIns="0" tIns="0" rIns="0" bIns="0" rtlCol="0" anchor="t" anchorCtr="0">
            <a:noAutofit/>
          </a:bodyPr>
          <a:lstStyle>
            <a:lvl1pPr algn="l" defTabSz="914400" rtl="0" eaLnBrk="1" latinLnBrk="0" hangingPunct="1">
              <a:lnSpc>
                <a:spcPts val="2400"/>
              </a:lnSpc>
              <a:spcBef>
                <a:spcPct val="0"/>
              </a:spcBef>
              <a:buNone/>
              <a:defRPr sz="24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srgbClr val="183E75"/>
                </a:solidFill>
                <a:effectLst/>
                <a:uLnTx/>
                <a:uFillTx/>
                <a:latin typeface="Arial"/>
                <a:ea typeface="+mj-ea"/>
                <a:cs typeface="+mj-cs"/>
              </a:rPr>
              <a:t>BILH AI &amp; Automation Roadmap</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a:ln>
                  <a:noFill/>
                </a:ln>
                <a:solidFill>
                  <a:srgbClr val="002060"/>
                </a:solidFill>
                <a:effectLst/>
                <a:uLnTx/>
                <a:uFillTx/>
                <a:latin typeface="Arial"/>
                <a:ea typeface="+mj-ea"/>
                <a:cs typeface="+mj-cs"/>
              </a:rPr>
              <a:t>Clinician &amp; Patient Empowerment: Our Partner Ecosystem</a:t>
            </a:r>
          </a:p>
        </p:txBody>
      </p:sp>
      <p:sp>
        <p:nvSpPr>
          <p:cNvPr id="3" name="Slide Number Placeholder 2">
            <a:extLst>
              <a:ext uri="{FF2B5EF4-FFF2-40B4-BE49-F238E27FC236}">
                <a16:creationId xmlns:a16="http://schemas.microsoft.com/office/drawing/2014/main" id="{33F9316E-D87B-4E34-4A1E-66B7BF716B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A74B61-50D3-3946-8366-1E447A2A8431}" type="slidenum">
              <a:rPr kumimoji="0" lang="en-US" sz="1000" b="0" i="0" u="none" strike="noStrike" kern="1200" cap="none" spc="0" normalizeH="0" baseline="0" noProof="0" smtClean="0">
                <a:ln>
                  <a:noFill/>
                </a:ln>
                <a:solidFill>
                  <a:srgbClr val="183E75"/>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183E75"/>
              </a:solidFill>
              <a:effectLst/>
              <a:uLnTx/>
              <a:uFillTx/>
              <a:latin typeface="Arial"/>
              <a:ea typeface="+mn-ea"/>
              <a:cs typeface="+mn-cs"/>
            </a:endParaRPr>
          </a:p>
        </p:txBody>
      </p:sp>
      <p:graphicFrame>
        <p:nvGraphicFramePr>
          <p:cNvPr id="2" name="Table 1">
            <a:extLst>
              <a:ext uri="{FF2B5EF4-FFF2-40B4-BE49-F238E27FC236}">
                <a16:creationId xmlns:a16="http://schemas.microsoft.com/office/drawing/2014/main" id="{97E5F160-0BB7-5DDB-D0F8-70BD79E6D827}"/>
              </a:ext>
            </a:extLst>
          </p:cNvPr>
          <p:cNvGraphicFramePr>
            <a:graphicFrameLocks noGrp="1"/>
          </p:cNvGraphicFramePr>
          <p:nvPr>
            <p:extLst>
              <p:ext uri="{D42A27DB-BD31-4B8C-83A1-F6EECF244321}">
                <p14:modId xmlns:p14="http://schemas.microsoft.com/office/powerpoint/2010/main" val="3833512316"/>
              </p:ext>
            </p:extLst>
          </p:nvPr>
        </p:nvGraphicFramePr>
        <p:xfrm>
          <a:off x="571499" y="1247481"/>
          <a:ext cx="11056972" cy="5049624"/>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2360236">
                  <a:extLst>
                    <a:ext uri="{9D8B030D-6E8A-4147-A177-3AD203B41FA5}">
                      <a16:colId xmlns:a16="http://schemas.microsoft.com/office/drawing/2014/main" val="4124202953"/>
                    </a:ext>
                  </a:extLst>
                </a:gridCol>
                <a:gridCol w="3487919">
                  <a:extLst>
                    <a:ext uri="{9D8B030D-6E8A-4147-A177-3AD203B41FA5}">
                      <a16:colId xmlns:a16="http://schemas.microsoft.com/office/drawing/2014/main" val="1026906284"/>
                    </a:ext>
                  </a:extLst>
                </a:gridCol>
                <a:gridCol w="5208817">
                  <a:extLst>
                    <a:ext uri="{9D8B030D-6E8A-4147-A177-3AD203B41FA5}">
                      <a16:colId xmlns:a16="http://schemas.microsoft.com/office/drawing/2014/main" val="3178465079"/>
                    </a:ext>
                  </a:extLst>
                </a:gridCol>
              </a:tblGrid>
              <a:tr h="631203">
                <a:tc>
                  <a:txBody>
                    <a:bodyPr/>
                    <a:lstStyle/>
                    <a:p>
                      <a:r>
                        <a:rPr lang="en-US" sz="1600" i="1">
                          <a:solidFill>
                            <a:schemeClr val="tx1"/>
                          </a:solidFill>
                          <a:latin typeface="Calibri" panose="020F0502020204030204" pitchFamily="34" charset="0"/>
                          <a:cs typeface="Calibri" panose="020F0502020204030204" pitchFamily="34" charset="0"/>
                        </a:rPr>
                        <a:t>AI Adoption Priority</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600" i="1">
                          <a:solidFill>
                            <a:schemeClr val="tx1"/>
                          </a:solidFill>
                          <a:latin typeface="Calibri" panose="020F0502020204030204" pitchFamily="34" charset="0"/>
                          <a:cs typeface="Calibri" panose="020F0502020204030204" pitchFamily="34" charset="0"/>
                        </a:rPr>
                        <a:t>Area of Focus / Use Case</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i="1">
                          <a:solidFill>
                            <a:schemeClr val="tx1"/>
                          </a:solidFill>
                          <a:latin typeface="Calibri" panose="020F0502020204030204" pitchFamily="34" charset="0"/>
                          <a:cs typeface="Calibri" panose="020F0502020204030204" pitchFamily="34" charset="0"/>
                        </a:rPr>
                        <a:t>Initiatives &amp; Status</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70970542"/>
                  </a:ext>
                </a:extLst>
              </a:tr>
              <a:tr h="631203">
                <a:tc rowSpan="7">
                  <a:txBody>
                    <a:bodyPr/>
                    <a:lstStyle/>
                    <a:p>
                      <a:r>
                        <a:rPr lang="en-US" sz="1600" b="1" i="1">
                          <a:solidFill>
                            <a:schemeClr val="bg1"/>
                          </a:solidFill>
                          <a:latin typeface="Calibri" panose="020F0502020204030204" pitchFamily="34" charset="0"/>
                          <a:cs typeface="Calibri" panose="020F0502020204030204" pitchFamily="34" charset="0"/>
                        </a:rPr>
                        <a:t>Clinician &amp; Patient Empowerment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r>
                        <a:rPr lang="en-US" sz="1600" i="1">
                          <a:latin typeface="Calibri" panose="020F0502020204030204" pitchFamily="34" charset="0"/>
                          <a:cs typeface="Calibri" panose="020F0502020204030204" pitchFamily="34" charset="0"/>
                        </a:rPr>
                        <a:t>Generating &amp; Using Clinical Notes/Data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942038015"/>
                  </a:ext>
                </a:extLst>
              </a:tr>
              <a:tr h="631203">
                <a:tc vMerge="1">
                  <a:txBody>
                    <a:bodyPr/>
                    <a:lstStyle/>
                    <a:p>
                      <a:endParaRPr lang="en-US">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r>
                        <a:rPr lang="en-US" sz="1600" i="1">
                          <a:latin typeface="Calibri" panose="020F0502020204030204" pitchFamily="34" charset="0"/>
                          <a:cs typeface="Calibri" panose="020F0502020204030204" pitchFamily="34" charset="0"/>
                        </a:rPr>
                        <a:t>Remote Patient Monitoring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3447348195"/>
                  </a:ext>
                </a:extLst>
              </a:tr>
              <a:tr h="631203">
                <a:tc vMerge="1">
                  <a:txBody>
                    <a:bodyPr/>
                    <a:lstStyle/>
                    <a:p>
                      <a:endParaRPr lang="en-US">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sz="1600" i="1">
                          <a:latin typeface="Calibri" panose="020F0502020204030204" pitchFamily="34" charset="0"/>
                          <a:cs typeface="Calibri" panose="020F0502020204030204" pitchFamily="34" charset="0"/>
                        </a:rPr>
                        <a:t>Voice Agents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727512857"/>
                  </a:ext>
                </a:extLst>
              </a:tr>
              <a:tr h="631203">
                <a:tc vMerge="1">
                  <a:txBody>
                    <a:bodyPr/>
                    <a:lstStyle/>
                    <a:p>
                      <a:endParaRPr lang="en-US">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r>
                        <a:rPr lang="en-US" sz="1600" i="1">
                          <a:latin typeface="Calibri" panose="020F0502020204030204" pitchFamily="34" charset="0"/>
                          <a:cs typeface="Calibri" panose="020F0502020204030204" pitchFamily="34" charset="0"/>
                        </a:rPr>
                        <a:t>Patient Access &amp; Care Navigation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018595192"/>
                  </a:ext>
                </a:extLst>
              </a:tr>
              <a:tr h="631203">
                <a:tc vMerge="1">
                  <a:txBody>
                    <a:bodyPr/>
                    <a:lstStyle/>
                    <a:p>
                      <a:endParaRPr lang="en-US">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r>
                        <a:rPr lang="en-US" sz="1600" i="1">
                          <a:latin typeface="Calibri" panose="020F0502020204030204" pitchFamily="34" charset="0"/>
                          <a:cs typeface="Calibri" panose="020F0502020204030204" pitchFamily="34" charset="0"/>
                        </a:rPr>
                        <a:t>Clinical Decision Support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148592271"/>
                  </a:ext>
                </a:extLst>
              </a:tr>
              <a:tr h="631203">
                <a:tc vMerge="1">
                  <a:txBody>
                    <a:bodyPr/>
                    <a:lstStyle/>
                    <a:p>
                      <a:endParaRPr lang="en-US">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tcPr>
                </a:tc>
                <a:tc>
                  <a:txBody>
                    <a:bodyPr/>
                    <a:lstStyle/>
                    <a:p>
                      <a:r>
                        <a:rPr lang="en-US" sz="1600" i="1">
                          <a:latin typeface="Calibri" panose="020F0502020204030204" pitchFamily="34" charset="0"/>
                          <a:cs typeface="Calibri" panose="020F0502020204030204" pitchFamily="34" charset="0"/>
                        </a:rPr>
                        <a:t>Augmenting Diagnostics/Imaging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3440464296"/>
                  </a:ext>
                </a:extLst>
              </a:tr>
              <a:tr h="631203">
                <a:tc vMerge="1">
                  <a:txBody>
                    <a:bodyPr/>
                    <a:lstStyle/>
                    <a:p>
                      <a:endParaRPr lang="en-US">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lang="en-US" sz="1600" i="1">
                          <a:latin typeface="Calibri" panose="020F0502020204030204" pitchFamily="34" charset="0"/>
                          <a:cs typeface="Calibri" panose="020F0502020204030204" pitchFamily="34" charset="0"/>
                        </a:rPr>
                        <a:t>Medication &amp; Chronic Disease Mgmt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27277130"/>
                  </a:ext>
                </a:extLst>
              </a:tr>
            </a:tbl>
          </a:graphicData>
        </a:graphic>
      </p:graphicFrame>
      <p:pic>
        <p:nvPicPr>
          <p:cNvPr id="5" name="Picture 4">
            <a:extLst>
              <a:ext uri="{FF2B5EF4-FFF2-40B4-BE49-F238E27FC236}">
                <a16:creationId xmlns:a16="http://schemas.microsoft.com/office/drawing/2014/main" id="{9FBCAB79-3E8A-CC03-C7F7-BA8A7075B744}"/>
              </a:ext>
            </a:extLst>
          </p:cNvPr>
          <p:cNvPicPr>
            <a:picLocks noChangeAspect="1"/>
          </p:cNvPicPr>
          <p:nvPr/>
        </p:nvPicPr>
        <p:blipFill>
          <a:blip r:embed="rId3"/>
          <a:stretch>
            <a:fillRect/>
          </a:stretch>
        </p:blipFill>
        <p:spPr>
          <a:xfrm>
            <a:off x="9021251" y="2012023"/>
            <a:ext cx="1449813" cy="380328"/>
          </a:xfrm>
          <a:prstGeom prst="rect">
            <a:avLst/>
          </a:prstGeom>
        </p:spPr>
      </p:pic>
      <p:pic>
        <p:nvPicPr>
          <p:cNvPr id="6" name="Picture 5" descr="Aiva: Superpowers for Nurses">
            <a:extLst>
              <a:ext uri="{FF2B5EF4-FFF2-40B4-BE49-F238E27FC236}">
                <a16:creationId xmlns:a16="http://schemas.microsoft.com/office/drawing/2014/main" id="{182E70A6-85B3-6B36-0B1B-F5467005248D}"/>
              </a:ext>
            </a:extLst>
          </p:cNvPr>
          <p:cNvPicPr>
            <a:picLocks noChangeAspect="1"/>
          </p:cNvPicPr>
          <p:nvPr/>
        </p:nvPicPr>
        <p:blipFill>
          <a:blip r:embed="rId4"/>
          <a:srcRect l="26231" t="18497" r="26953" b="17314"/>
          <a:stretch>
            <a:fillRect/>
          </a:stretch>
        </p:blipFill>
        <p:spPr>
          <a:xfrm>
            <a:off x="10638144" y="1919644"/>
            <a:ext cx="801277" cy="575366"/>
          </a:xfrm>
          <a:prstGeom prst="rect">
            <a:avLst/>
          </a:prstGeom>
        </p:spPr>
      </p:pic>
      <p:pic>
        <p:nvPicPr>
          <p:cNvPr id="8" name="Picture 4" descr="Epic Systems Corporation Logo PNG Vector (SVG) Free Download">
            <a:extLst>
              <a:ext uri="{FF2B5EF4-FFF2-40B4-BE49-F238E27FC236}">
                <a16:creationId xmlns:a16="http://schemas.microsoft.com/office/drawing/2014/main" id="{5190CF9B-52E3-3605-CB7D-79AC786960D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286" b="27319"/>
          <a:stretch>
            <a:fillRect/>
          </a:stretch>
        </p:blipFill>
        <p:spPr bwMode="auto">
          <a:xfrm>
            <a:off x="7640945" y="2012023"/>
            <a:ext cx="841919" cy="39060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VirtuSense Ranked Number 289 Fastest-Growing Company in North America on  the 2022 Deloitte Technology Fast 500™">
            <a:extLst>
              <a:ext uri="{FF2B5EF4-FFF2-40B4-BE49-F238E27FC236}">
                <a16:creationId xmlns:a16="http://schemas.microsoft.com/office/drawing/2014/main" id="{0B1631D2-187D-89C5-00E2-CF8AFAD32C2A}"/>
              </a:ext>
            </a:extLst>
          </p:cNvPr>
          <p:cNvPicPr>
            <a:picLocks noChangeAspect="1"/>
          </p:cNvPicPr>
          <p:nvPr/>
        </p:nvPicPr>
        <p:blipFill>
          <a:blip r:embed="rId6"/>
          <a:srcRect t="25627" b="25626"/>
          <a:stretch>
            <a:fillRect/>
          </a:stretch>
        </p:blipFill>
        <p:spPr>
          <a:xfrm>
            <a:off x="7982099" y="2552596"/>
            <a:ext cx="2106983" cy="575366"/>
          </a:xfrm>
          <a:prstGeom prst="rect">
            <a:avLst/>
          </a:prstGeom>
        </p:spPr>
      </p:pic>
      <p:pic>
        <p:nvPicPr>
          <p:cNvPr id="11" name="Picture 10" descr="Hippocratic AI Expands Life Sciences Leadership Team as Pharma and Medtech  Demand for Voice AI Agents Accelerates">
            <a:extLst>
              <a:ext uri="{FF2B5EF4-FFF2-40B4-BE49-F238E27FC236}">
                <a16:creationId xmlns:a16="http://schemas.microsoft.com/office/drawing/2014/main" id="{33F9375C-B70B-D842-1D3C-85A1F8EA8C8E}"/>
              </a:ext>
            </a:extLst>
          </p:cNvPr>
          <p:cNvPicPr>
            <a:picLocks noChangeAspect="1"/>
          </p:cNvPicPr>
          <p:nvPr/>
        </p:nvPicPr>
        <p:blipFill>
          <a:blip r:embed="rId7"/>
          <a:stretch>
            <a:fillRect/>
          </a:stretch>
        </p:blipFill>
        <p:spPr>
          <a:xfrm>
            <a:off x="8216637" y="3200978"/>
            <a:ext cx="1626425" cy="529061"/>
          </a:xfrm>
          <a:prstGeom prst="rect">
            <a:avLst/>
          </a:prstGeom>
        </p:spPr>
      </p:pic>
      <p:pic>
        <p:nvPicPr>
          <p:cNvPr id="13" name="Picture 4" descr="Epic Systems Corporation Logo PNG Vector (SVG) Free Download">
            <a:extLst>
              <a:ext uri="{FF2B5EF4-FFF2-40B4-BE49-F238E27FC236}">
                <a16:creationId xmlns:a16="http://schemas.microsoft.com/office/drawing/2014/main" id="{148EF2E4-C975-5260-B635-4D2DB2FC104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6286" b="27319"/>
          <a:stretch>
            <a:fillRect/>
          </a:stretch>
        </p:blipFill>
        <p:spPr bwMode="auto">
          <a:xfrm>
            <a:off x="6845873" y="3780640"/>
            <a:ext cx="841919" cy="39060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Hippocratic AI Expands Life Sciences Leadership Team as Pharma and Medtech  Demand for Voice AI Agents Accelerates">
            <a:extLst>
              <a:ext uri="{FF2B5EF4-FFF2-40B4-BE49-F238E27FC236}">
                <a16:creationId xmlns:a16="http://schemas.microsoft.com/office/drawing/2014/main" id="{7FB37B9C-3FD9-4896-995D-BDC00AED21E3}"/>
              </a:ext>
            </a:extLst>
          </p:cNvPr>
          <p:cNvPicPr>
            <a:picLocks noChangeAspect="1"/>
          </p:cNvPicPr>
          <p:nvPr/>
        </p:nvPicPr>
        <p:blipFill>
          <a:blip r:embed="rId7"/>
          <a:stretch>
            <a:fillRect/>
          </a:stretch>
        </p:blipFill>
        <p:spPr>
          <a:xfrm>
            <a:off x="8216637" y="3834887"/>
            <a:ext cx="1626425" cy="529061"/>
          </a:xfrm>
          <a:prstGeom prst="rect">
            <a:avLst/>
          </a:prstGeom>
        </p:spPr>
      </p:pic>
      <p:pic>
        <p:nvPicPr>
          <p:cNvPr id="17" name="Picture 16" descr="Portfolio Archive » Page 8 of 22 » Clocktower Ventures">
            <a:extLst>
              <a:ext uri="{FF2B5EF4-FFF2-40B4-BE49-F238E27FC236}">
                <a16:creationId xmlns:a16="http://schemas.microsoft.com/office/drawing/2014/main" id="{A3365667-D800-C5AE-106A-DF5DAD5B6274}"/>
              </a:ext>
            </a:extLst>
          </p:cNvPr>
          <p:cNvPicPr>
            <a:picLocks noChangeAspect="1"/>
          </p:cNvPicPr>
          <p:nvPr/>
        </p:nvPicPr>
        <p:blipFill>
          <a:blip r:embed="rId8"/>
          <a:srcRect t="35520" b="35745"/>
          <a:stretch>
            <a:fillRect/>
          </a:stretch>
        </p:blipFill>
        <p:spPr>
          <a:xfrm>
            <a:off x="10171524" y="3926670"/>
            <a:ext cx="1202324" cy="345494"/>
          </a:xfrm>
          <a:prstGeom prst="rect">
            <a:avLst/>
          </a:prstGeom>
        </p:spPr>
      </p:pic>
      <p:pic>
        <p:nvPicPr>
          <p:cNvPr id="18" name="Picture 17" descr="Aidoc Logo &amp; Brand Assets (SVG, PNG and vector) - Brandfetch">
            <a:extLst>
              <a:ext uri="{FF2B5EF4-FFF2-40B4-BE49-F238E27FC236}">
                <a16:creationId xmlns:a16="http://schemas.microsoft.com/office/drawing/2014/main" id="{50986840-77A3-DBED-97AA-05EEC3D56DDD}"/>
              </a:ext>
            </a:extLst>
          </p:cNvPr>
          <p:cNvPicPr>
            <a:picLocks noChangeAspect="1"/>
          </p:cNvPicPr>
          <p:nvPr/>
        </p:nvPicPr>
        <p:blipFill>
          <a:blip r:embed="rId9"/>
          <a:stretch>
            <a:fillRect/>
          </a:stretch>
        </p:blipFill>
        <p:spPr>
          <a:xfrm>
            <a:off x="8366197" y="5143500"/>
            <a:ext cx="1324557" cy="408957"/>
          </a:xfrm>
          <a:prstGeom prst="rect">
            <a:avLst/>
          </a:prstGeom>
        </p:spPr>
      </p:pic>
      <p:pic>
        <p:nvPicPr>
          <p:cNvPr id="19" name="Picture 18" descr="Alnu Health 2026 Company Profile: Valuation, Funding &amp; Investors | PitchBook">
            <a:extLst>
              <a:ext uri="{FF2B5EF4-FFF2-40B4-BE49-F238E27FC236}">
                <a16:creationId xmlns:a16="http://schemas.microsoft.com/office/drawing/2014/main" id="{5A720231-C1DE-FE7D-65AF-EDC95EED4468}"/>
              </a:ext>
            </a:extLst>
          </p:cNvPr>
          <p:cNvPicPr>
            <a:picLocks noChangeAspect="1"/>
          </p:cNvPicPr>
          <p:nvPr/>
        </p:nvPicPr>
        <p:blipFill>
          <a:blip r:embed="rId10"/>
          <a:srcRect t="34074" b="34321"/>
          <a:stretch>
            <a:fillRect/>
          </a:stretch>
        </p:blipFill>
        <p:spPr>
          <a:xfrm>
            <a:off x="8215262" y="5731396"/>
            <a:ext cx="1626425" cy="514033"/>
          </a:xfrm>
          <a:prstGeom prst="rect">
            <a:avLst/>
          </a:prstGeom>
        </p:spPr>
      </p:pic>
      <p:pic>
        <p:nvPicPr>
          <p:cNvPr id="23" name="Picture 22" descr="Home - Clairity">
            <a:extLst>
              <a:ext uri="{FF2B5EF4-FFF2-40B4-BE49-F238E27FC236}">
                <a16:creationId xmlns:a16="http://schemas.microsoft.com/office/drawing/2014/main" id="{D5659B98-9BDC-C092-0086-36EE3D4F7EB5}"/>
              </a:ext>
            </a:extLst>
          </p:cNvPr>
          <p:cNvPicPr>
            <a:picLocks noChangeAspect="1"/>
          </p:cNvPicPr>
          <p:nvPr/>
        </p:nvPicPr>
        <p:blipFill>
          <a:blip r:embed="rId11"/>
          <a:stretch>
            <a:fillRect/>
          </a:stretch>
        </p:blipFill>
        <p:spPr>
          <a:xfrm>
            <a:off x="6767545" y="4637225"/>
            <a:ext cx="1295950" cy="246231"/>
          </a:xfrm>
          <a:prstGeom prst="rect">
            <a:avLst/>
          </a:prstGeom>
        </p:spPr>
      </p:pic>
      <p:grpSp>
        <p:nvGrpSpPr>
          <p:cNvPr id="25" name="Group 24">
            <a:extLst>
              <a:ext uri="{FF2B5EF4-FFF2-40B4-BE49-F238E27FC236}">
                <a16:creationId xmlns:a16="http://schemas.microsoft.com/office/drawing/2014/main" id="{5D40DCD8-ACB2-6135-298E-22C9D53E3F78}"/>
              </a:ext>
            </a:extLst>
          </p:cNvPr>
          <p:cNvGrpSpPr/>
          <p:nvPr/>
        </p:nvGrpSpPr>
        <p:grpSpPr>
          <a:xfrm>
            <a:off x="3357411" y="6536283"/>
            <a:ext cx="192024" cy="192024"/>
            <a:chOff x="-2157159" y="2665512"/>
            <a:chExt cx="321991" cy="315588"/>
          </a:xfrm>
        </p:grpSpPr>
        <p:sp>
          <p:nvSpPr>
            <p:cNvPr id="26" name="Oval 25">
              <a:extLst>
                <a:ext uri="{FF2B5EF4-FFF2-40B4-BE49-F238E27FC236}">
                  <a16:creationId xmlns:a16="http://schemas.microsoft.com/office/drawing/2014/main" id="{F623FD77-D3EF-820B-2A89-260E1E829FA8}"/>
                </a:ext>
              </a:extLst>
            </p:cNvPr>
            <p:cNvSpPr/>
            <p:nvPr/>
          </p:nvSpPr>
          <p:spPr>
            <a:xfrm>
              <a:off x="-2157159" y="2665512"/>
              <a:ext cx="321991" cy="31558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27" name="Picture 14" descr="Under construction icon. Under construction website button on white  background Stock Photo - Alamy">
              <a:extLst>
                <a:ext uri="{FF2B5EF4-FFF2-40B4-BE49-F238E27FC236}">
                  <a16:creationId xmlns:a16="http://schemas.microsoft.com/office/drawing/2014/main" id="{A768EE63-B5A3-F4CD-9F53-546A6C6E01D1}"/>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1041" t="17992" r="30022" b="44794"/>
            <a:stretch>
              <a:fillRect/>
            </a:stretch>
          </p:blipFill>
          <p:spPr bwMode="auto">
            <a:xfrm>
              <a:off x="-2107525" y="2714625"/>
              <a:ext cx="224648" cy="2295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 27">
            <a:extLst>
              <a:ext uri="{FF2B5EF4-FFF2-40B4-BE49-F238E27FC236}">
                <a16:creationId xmlns:a16="http://schemas.microsoft.com/office/drawing/2014/main" id="{8A20AB10-3CB3-797F-D2D2-9B3FBA3AFB5F}"/>
              </a:ext>
            </a:extLst>
          </p:cNvPr>
          <p:cNvGrpSpPr/>
          <p:nvPr/>
        </p:nvGrpSpPr>
        <p:grpSpPr>
          <a:xfrm>
            <a:off x="1194052" y="6530050"/>
            <a:ext cx="192024" cy="192024"/>
            <a:chOff x="938151" y="1372784"/>
            <a:chExt cx="457200" cy="457200"/>
          </a:xfrm>
        </p:grpSpPr>
        <p:sp>
          <p:nvSpPr>
            <p:cNvPr id="29" name="Oval 28">
              <a:extLst>
                <a:ext uri="{FF2B5EF4-FFF2-40B4-BE49-F238E27FC236}">
                  <a16:creationId xmlns:a16="http://schemas.microsoft.com/office/drawing/2014/main" id="{7312B8C4-F127-4144-3E04-B29B28AA3164}"/>
                </a:ext>
              </a:extLst>
            </p:cNvPr>
            <p:cNvSpPr/>
            <p:nvPr/>
          </p:nvSpPr>
          <p:spPr>
            <a:xfrm>
              <a:off x="938151" y="1372784"/>
              <a:ext cx="457200" cy="457200"/>
            </a:xfrm>
            <a:prstGeom prst="ellipse">
              <a:avLst/>
            </a:prstGeom>
            <a:solidFill>
              <a:srgbClr val="3E991C"/>
            </a:solid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30" name="Graphic 29" descr="Checkmark">
              <a:extLst>
                <a:ext uri="{FF2B5EF4-FFF2-40B4-BE49-F238E27FC236}">
                  <a16:creationId xmlns:a16="http://schemas.microsoft.com/office/drawing/2014/main" id="{C7DFE2BF-CDE4-E684-A391-6220E9D280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29591" y="1464224"/>
              <a:ext cx="274320" cy="274320"/>
            </a:xfrm>
            <a:prstGeom prst="rect">
              <a:avLst/>
            </a:prstGeom>
          </p:spPr>
        </p:pic>
      </p:grpSp>
      <p:sp>
        <p:nvSpPr>
          <p:cNvPr id="31" name="TextBox 30">
            <a:extLst>
              <a:ext uri="{FF2B5EF4-FFF2-40B4-BE49-F238E27FC236}">
                <a16:creationId xmlns:a16="http://schemas.microsoft.com/office/drawing/2014/main" id="{031AFD0B-6656-E048-F28A-59D3532B88EC}"/>
              </a:ext>
            </a:extLst>
          </p:cNvPr>
          <p:cNvSpPr txBox="1"/>
          <p:nvPr/>
        </p:nvSpPr>
        <p:spPr>
          <a:xfrm>
            <a:off x="1367055" y="6491793"/>
            <a:ext cx="177207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Implemented/Optimize</a:t>
            </a:r>
          </a:p>
        </p:txBody>
      </p:sp>
      <p:sp>
        <p:nvSpPr>
          <p:cNvPr id="32" name="TextBox 31">
            <a:extLst>
              <a:ext uri="{FF2B5EF4-FFF2-40B4-BE49-F238E27FC236}">
                <a16:creationId xmlns:a16="http://schemas.microsoft.com/office/drawing/2014/main" id="{2F2EBE97-907D-0F37-EDDC-A7B9023A9B12}"/>
              </a:ext>
            </a:extLst>
          </p:cNvPr>
          <p:cNvSpPr txBox="1"/>
          <p:nvPr/>
        </p:nvSpPr>
        <p:spPr>
          <a:xfrm>
            <a:off x="3549435" y="6491793"/>
            <a:ext cx="11308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Development</a:t>
            </a:r>
            <a:endPar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35" name="Group 34">
            <a:extLst>
              <a:ext uri="{FF2B5EF4-FFF2-40B4-BE49-F238E27FC236}">
                <a16:creationId xmlns:a16="http://schemas.microsoft.com/office/drawing/2014/main" id="{E5039920-8F0E-652C-FB93-F65DF0A33D49}"/>
              </a:ext>
            </a:extLst>
          </p:cNvPr>
          <p:cNvGrpSpPr/>
          <p:nvPr/>
        </p:nvGrpSpPr>
        <p:grpSpPr>
          <a:xfrm>
            <a:off x="4952052" y="6530050"/>
            <a:ext cx="192024" cy="192024"/>
            <a:chOff x="938151" y="1372784"/>
            <a:chExt cx="457200" cy="457200"/>
          </a:xfrm>
          <a:solidFill>
            <a:schemeClr val="accent4"/>
          </a:solidFill>
        </p:grpSpPr>
        <p:sp>
          <p:nvSpPr>
            <p:cNvPr id="36" name="Oval 35">
              <a:extLst>
                <a:ext uri="{FF2B5EF4-FFF2-40B4-BE49-F238E27FC236}">
                  <a16:creationId xmlns:a16="http://schemas.microsoft.com/office/drawing/2014/main" id="{CE0FC2D8-FAC1-DC81-5D2E-9857338FE580}"/>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37" name="Graphic 36" descr="Magnifying glass with solid fill">
              <a:extLst>
                <a:ext uri="{FF2B5EF4-FFF2-40B4-BE49-F238E27FC236}">
                  <a16:creationId xmlns:a16="http://schemas.microsoft.com/office/drawing/2014/main" id="{363B0314-612D-FE55-5459-B8B30A06C8F5}"/>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1029590" y="1467217"/>
              <a:ext cx="274321" cy="268328"/>
            </a:xfrm>
            <a:prstGeom prst="rect">
              <a:avLst/>
            </a:prstGeom>
          </p:spPr>
        </p:pic>
      </p:grpSp>
      <p:sp>
        <p:nvSpPr>
          <p:cNvPr id="39" name="TextBox 38">
            <a:extLst>
              <a:ext uri="{FF2B5EF4-FFF2-40B4-BE49-F238E27FC236}">
                <a16:creationId xmlns:a16="http://schemas.microsoft.com/office/drawing/2014/main" id="{C2F1581C-D2FF-A23F-8AD4-B27BFE088FD7}"/>
              </a:ext>
            </a:extLst>
          </p:cNvPr>
          <p:cNvSpPr txBox="1"/>
          <p:nvPr/>
        </p:nvSpPr>
        <p:spPr>
          <a:xfrm>
            <a:off x="5144075" y="6491793"/>
            <a:ext cx="11308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Under Review</a:t>
            </a:r>
            <a:endPar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1" name="TextBox 40">
            <a:extLst>
              <a:ext uri="{FF2B5EF4-FFF2-40B4-BE49-F238E27FC236}">
                <a16:creationId xmlns:a16="http://schemas.microsoft.com/office/drawing/2014/main" id="{D7F8F483-615A-F4F4-CC3E-55A57A51D46A}"/>
              </a:ext>
            </a:extLst>
          </p:cNvPr>
          <p:cNvSpPr txBox="1"/>
          <p:nvPr/>
        </p:nvSpPr>
        <p:spPr>
          <a:xfrm>
            <a:off x="480767" y="6491793"/>
            <a:ext cx="640164" cy="276999"/>
          </a:xfrm>
          <a:prstGeom prst="rect">
            <a:avLst/>
          </a:prstGeom>
          <a:solidFill>
            <a:schemeClr val="bg1"/>
          </a:solidFill>
        </p:spPr>
        <p:txBody>
          <a:bodyPr wrap="square" rtlCol="0">
            <a:spAutoFit/>
          </a:bodyPr>
          <a:lstStyle/>
          <a:p>
            <a:r>
              <a:rPr lang="en-US" sz="1200" b="1" i="1">
                <a:latin typeface="Calibri" panose="020F0502020204030204" pitchFamily="34" charset="0"/>
                <a:cs typeface="Calibri" panose="020F0502020204030204" pitchFamily="34" charset="0"/>
              </a:rPr>
              <a:t>Stages</a:t>
            </a:r>
          </a:p>
        </p:txBody>
      </p:sp>
      <p:grpSp>
        <p:nvGrpSpPr>
          <p:cNvPr id="46" name="Group 45">
            <a:extLst>
              <a:ext uri="{FF2B5EF4-FFF2-40B4-BE49-F238E27FC236}">
                <a16:creationId xmlns:a16="http://schemas.microsoft.com/office/drawing/2014/main" id="{48362504-FC2C-10A1-A1FA-0F78047A5A7C}"/>
              </a:ext>
            </a:extLst>
          </p:cNvPr>
          <p:cNvGrpSpPr/>
          <p:nvPr/>
        </p:nvGrpSpPr>
        <p:grpSpPr>
          <a:xfrm>
            <a:off x="8535045" y="1902241"/>
            <a:ext cx="192024" cy="192024"/>
            <a:chOff x="938151" y="1372784"/>
            <a:chExt cx="457200" cy="457200"/>
          </a:xfrm>
        </p:grpSpPr>
        <p:sp>
          <p:nvSpPr>
            <p:cNvPr id="47" name="Oval 46">
              <a:extLst>
                <a:ext uri="{FF2B5EF4-FFF2-40B4-BE49-F238E27FC236}">
                  <a16:creationId xmlns:a16="http://schemas.microsoft.com/office/drawing/2014/main" id="{48017206-A572-080E-A40B-DC52B20EE293}"/>
                </a:ext>
              </a:extLst>
            </p:cNvPr>
            <p:cNvSpPr/>
            <p:nvPr/>
          </p:nvSpPr>
          <p:spPr>
            <a:xfrm>
              <a:off x="938151" y="1372784"/>
              <a:ext cx="457200" cy="457200"/>
            </a:xfrm>
            <a:prstGeom prst="ellipse">
              <a:avLst/>
            </a:prstGeom>
            <a:solidFill>
              <a:srgbClr val="3E991C"/>
            </a:solid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48" name="Graphic 47" descr="Checkmark">
              <a:extLst>
                <a:ext uri="{FF2B5EF4-FFF2-40B4-BE49-F238E27FC236}">
                  <a16:creationId xmlns:a16="http://schemas.microsoft.com/office/drawing/2014/main" id="{B07000DE-CE58-4161-AE97-FCC45EF6A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29591" y="1464224"/>
              <a:ext cx="274320" cy="274320"/>
            </a:xfrm>
            <a:prstGeom prst="rect">
              <a:avLst/>
            </a:prstGeom>
          </p:spPr>
        </p:pic>
      </p:grpSp>
      <p:grpSp>
        <p:nvGrpSpPr>
          <p:cNvPr id="49" name="Group 48">
            <a:extLst>
              <a:ext uri="{FF2B5EF4-FFF2-40B4-BE49-F238E27FC236}">
                <a16:creationId xmlns:a16="http://schemas.microsoft.com/office/drawing/2014/main" id="{794E3239-9500-F5FB-87C9-D0F61CAF899E}"/>
              </a:ext>
            </a:extLst>
          </p:cNvPr>
          <p:cNvGrpSpPr/>
          <p:nvPr/>
        </p:nvGrpSpPr>
        <p:grpSpPr>
          <a:xfrm>
            <a:off x="10202231" y="1897016"/>
            <a:ext cx="192024" cy="192024"/>
            <a:chOff x="938151" y="1372784"/>
            <a:chExt cx="457200" cy="457200"/>
          </a:xfrm>
          <a:solidFill>
            <a:schemeClr val="accent4"/>
          </a:solidFill>
        </p:grpSpPr>
        <p:sp>
          <p:nvSpPr>
            <p:cNvPr id="50" name="Oval 49">
              <a:extLst>
                <a:ext uri="{FF2B5EF4-FFF2-40B4-BE49-F238E27FC236}">
                  <a16:creationId xmlns:a16="http://schemas.microsoft.com/office/drawing/2014/main" id="{1CF7DCDF-47F3-366C-3E1F-847A60D667F1}"/>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51" name="Graphic 50" descr="Magnifying glass with solid fill">
              <a:extLst>
                <a:ext uri="{FF2B5EF4-FFF2-40B4-BE49-F238E27FC236}">
                  <a16:creationId xmlns:a16="http://schemas.microsoft.com/office/drawing/2014/main" id="{5BE7B347-B05F-DDC5-57E8-B7671B7DB443}"/>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029590" y="1467217"/>
              <a:ext cx="274321" cy="268328"/>
            </a:xfrm>
            <a:prstGeom prst="rect">
              <a:avLst/>
            </a:prstGeom>
          </p:spPr>
        </p:pic>
      </p:grpSp>
      <p:grpSp>
        <p:nvGrpSpPr>
          <p:cNvPr id="52" name="Group 51">
            <a:extLst>
              <a:ext uri="{FF2B5EF4-FFF2-40B4-BE49-F238E27FC236}">
                <a16:creationId xmlns:a16="http://schemas.microsoft.com/office/drawing/2014/main" id="{86D2A7E9-ED6D-E750-367A-81AB38F42FD2}"/>
              </a:ext>
            </a:extLst>
          </p:cNvPr>
          <p:cNvGrpSpPr/>
          <p:nvPr/>
        </p:nvGrpSpPr>
        <p:grpSpPr>
          <a:xfrm>
            <a:off x="11245910" y="1897015"/>
            <a:ext cx="192024" cy="192024"/>
            <a:chOff x="938151" y="1372784"/>
            <a:chExt cx="457200" cy="457200"/>
          </a:xfrm>
          <a:solidFill>
            <a:schemeClr val="accent4"/>
          </a:solidFill>
        </p:grpSpPr>
        <p:sp>
          <p:nvSpPr>
            <p:cNvPr id="53" name="Oval 52">
              <a:extLst>
                <a:ext uri="{FF2B5EF4-FFF2-40B4-BE49-F238E27FC236}">
                  <a16:creationId xmlns:a16="http://schemas.microsoft.com/office/drawing/2014/main" id="{799C2C77-0E9A-83C6-8F20-A40383D23259}"/>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54" name="Graphic 53" descr="Magnifying glass with solid fill">
              <a:extLst>
                <a:ext uri="{FF2B5EF4-FFF2-40B4-BE49-F238E27FC236}">
                  <a16:creationId xmlns:a16="http://schemas.microsoft.com/office/drawing/2014/main" id="{B76F1AAA-5ACD-FD87-B792-F062ED1C562E}"/>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029590" y="1467217"/>
              <a:ext cx="274321" cy="268328"/>
            </a:xfrm>
            <a:prstGeom prst="rect">
              <a:avLst/>
            </a:prstGeom>
          </p:spPr>
        </p:pic>
      </p:grpSp>
      <p:grpSp>
        <p:nvGrpSpPr>
          <p:cNvPr id="55" name="Group 54">
            <a:extLst>
              <a:ext uri="{FF2B5EF4-FFF2-40B4-BE49-F238E27FC236}">
                <a16:creationId xmlns:a16="http://schemas.microsoft.com/office/drawing/2014/main" id="{B9A4810D-2577-3D94-DCEE-9E2A3FE904F4}"/>
              </a:ext>
            </a:extLst>
          </p:cNvPr>
          <p:cNvGrpSpPr/>
          <p:nvPr/>
        </p:nvGrpSpPr>
        <p:grpSpPr>
          <a:xfrm>
            <a:off x="10089082" y="2553789"/>
            <a:ext cx="192024" cy="192024"/>
            <a:chOff x="938151" y="1372784"/>
            <a:chExt cx="457200" cy="457200"/>
          </a:xfrm>
          <a:solidFill>
            <a:schemeClr val="accent4"/>
          </a:solidFill>
        </p:grpSpPr>
        <p:sp>
          <p:nvSpPr>
            <p:cNvPr id="56" name="Oval 55">
              <a:extLst>
                <a:ext uri="{FF2B5EF4-FFF2-40B4-BE49-F238E27FC236}">
                  <a16:creationId xmlns:a16="http://schemas.microsoft.com/office/drawing/2014/main" id="{850A3E7C-F2A4-CB86-C114-5AA3DA692FB6}"/>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57" name="Graphic 56" descr="Magnifying glass with solid fill">
              <a:extLst>
                <a:ext uri="{FF2B5EF4-FFF2-40B4-BE49-F238E27FC236}">
                  <a16:creationId xmlns:a16="http://schemas.microsoft.com/office/drawing/2014/main" id="{FF74E03A-FACB-CF06-2592-75AE9B03796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029590" y="1467217"/>
              <a:ext cx="274321" cy="268328"/>
            </a:xfrm>
            <a:prstGeom prst="rect">
              <a:avLst/>
            </a:prstGeom>
          </p:spPr>
        </p:pic>
      </p:grpSp>
      <p:grpSp>
        <p:nvGrpSpPr>
          <p:cNvPr id="58" name="Group 57">
            <a:extLst>
              <a:ext uri="{FF2B5EF4-FFF2-40B4-BE49-F238E27FC236}">
                <a16:creationId xmlns:a16="http://schemas.microsoft.com/office/drawing/2014/main" id="{944E4430-684C-1705-A44C-2740730F82FF}"/>
              </a:ext>
            </a:extLst>
          </p:cNvPr>
          <p:cNvGrpSpPr/>
          <p:nvPr/>
        </p:nvGrpSpPr>
        <p:grpSpPr>
          <a:xfrm>
            <a:off x="9841687" y="3181915"/>
            <a:ext cx="192024" cy="192024"/>
            <a:chOff x="-2157159" y="2665512"/>
            <a:chExt cx="321991" cy="315588"/>
          </a:xfrm>
        </p:grpSpPr>
        <p:sp>
          <p:nvSpPr>
            <p:cNvPr id="59" name="Oval 58">
              <a:extLst>
                <a:ext uri="{FF2B5EF4-FFF2-40B4-BE49-F238E27FC236}">
                  <a16:creationId xmlns:a16="http://schemas.microsoft.com/office/drawing/2014/main" id="{B1297F72-CCEF-AF1D-3461-210FB9FCA3CA}"/>
                </a:ext>
              </a:extLst>
            </p:cNvPr>
            <p:cNvSpPr/>
            <p:nvPr/>
          </p:nvSpPr>
          <p:spPr>
            <a:xfrm>
              <a:off x="-2157159" y="2665512"/>
              <a:ext cx="321991" cy="31558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60" name="Picture 14" descr="Under construction icon. Under construction website button on white  background Stock Photo - Alamy">
              <a:extLst>
                <a:ext uri="{FF2B5EF4-FFF2-40B4-BE49-F238E27FC236}">
                  <a16:creationId xmlns:a16="http://schemas.microsoft.com/office/drawing/2014/main" id="{69CEA967-F26E-A334-DDCD-760A52053365}"/>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1041" t="17992" r="30022" b="44794"/>
            <a:stretch>
              <a:fillRect/>
            </a:stretch>
          </p:blipFill>
          <p:spPr bwMode="auto">
            <a:xfrm>
              <a:off x="-2107525" y="2714625"/>
              <a:ext cx="224648" cy="2295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1" name="Group 60">
            <a:extLst>
              <a:ext uri="{FF2B5EF4-FFF2-40B4-BE49-F238E27FC236}">
                <a16:creationId xmlns:a16="http://schemas.microsoft.com/office/drawing/2014/main" id="{BC7F5515-8ACD-B316-28DD-F25C3A505EAE}"/>
              </a:ext>
            </a:extLst>
          </p:cNvPr>
          <p:cNvGrpSpPr/>
          <p:nvPr/>
        </p:nvGrpSpPr>
        <p:grpSpPr>
          <a:xfrm>
            <a:off x="9841687" y="3803055"/>
            <a:ext cx="192024" cy="192024"/>
            <a:chOff x="-2157159" y="2665512"/>
            <a:chExt cx="321991" cy="315588"/>
          </a:xfrm>
        </p:grpSpPr>
        <p:sp>
          <p:nvSpPr>
            <p:cNvPr id="62" name="Oval 61">
              <a:extLst>
                <a:ext uri="{FF2B5EF4-FFF2-40B4-BE49-F238E27FC236}">
                  <a16:creationId xmlns:a16="http://schemas.microsoft.com/office/drawing/2014/main" id="{06CF548F-732F-70B7-2ABC-97A1F4F45176}"/>
                </a:ext>
              </a:extLst>
            </p:cNvPr>
            <p:cNvSpPr/>
            <p:nvPr/>
          </p:nvSpPr>
          <p:spPr>
            <a:xfrm>
              <a:off x="-2157159" y="2665512"/>
              <a:ext cx="321991" cy="31558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63" name="Picture 14" descr="Under construction icon. Under construction website button on white  background Stock Photo - Alamy">
              <a:extLst>
                <a:ext uri="{FF2B5EF4-FFF2-40B4-BE49-F238E27FC236}">
                  <a16:creationId xmlns:a16="http://schemas.microsoft.com/office/drawing/2014/main" id="{A410B9A3-A6E2-71AE-21B9-D7834979E469}"/>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1041" t="17992" r="30022" b="44794"/>
            <a:stretch>
              <a:fillRect/>
            </a:stretch>
          </p:blipFill>
          <p:spPr bwMode="auto">
            <a:xfrm>
              <a:off x="-2107525" y="2714625"/>
              <a:ext cx="224648" cy="2295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4" name="Group 63">
            <a:extLst>
              <a:ext uri="{FF2B5EF4-FFF2-40B4-BE49-F238E27FC236}">
                <a16:creationId xmlns:a16="http://schemas.microsoft.com/office/drawing/2014/main" id="{2B0705FF-972B-D666-3855-EAFDE46C944A}"/>
              </a:ext>
            </a:extLst>
          </p:cNvPr>
          <p:cNvGrpSpPr/>
          <p:nvPr/>
        </p:nvGrpSpPr>
        <p:grpSpPr>
          <a:xfrm>
            <a:off x="11245910" y="3793975"/>
            <a:ext cx="192024" cy="192024"/>
            <a:chOff x="-2157159" y="2665512"/>
            <a:chExt cx="321991" cy="315588"/>
          </a:xfrm>
        </p:grpSpPr>
        <p:sp>
          <p:nvSpPr>
            <p:cNvPr id="65" name="Oval 64">
              <a:extLst>
                <a:ext uri="{FF2B5EF4-FFF2-40B4-BE49-F238E27FC236}">
                  <a16:creationId xmlns:a16="http://schemas.microsoft.com/office/drawing/2014/main" id="{A86B11C9-44A4-B0A9-6864-DEF87913D0AC}"/>
                </a:ext>
              </a:extLst>
            </p:cNvPr>
            <p:cNvSpPr/>
            <p:nvPr/>
          </p:nvSpPr>
          <p:spPr>
            <a:xfrm>
              <a:off x="-2157159" y="2665512"/>
              <a:ext cx="321991" cy="31558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66" name="Picture 14" descr="Under construction icon. Under construction website button on white  background Stock Photo - Alamy">
              <a:extLst>
                <a:ext uri="{FF2B5EF4-FFF2-40B4-BE49-F238E27FC236}">
                  <a16:creationId xmlns:a16="http://schemas.microsoft.com/office/drawing/2014/main" id="{240ADC5C-44F1-758B-4A1D-9D4773D9D7C4}"/>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1041" t="17992" r="30022" b="44794"/>
            <a:stretch>
              <a:fillRect/>
            </a:stretch>
          </p:blipFill>
          <p:spPr bwMode="auto">
            <a:xfrm>
              <a:off x="-2107525" y="2714625"/>
              <a:ext cx="224648" cy="2295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7" name="Group 66">
            <a:extLst>
              <a:ext uri="{FF2B5EF4-FFF2-40B4-BE49-F238E27FC236}">
                <a16:creationId xmlns:a16="http://schemas.microsoft.com/office/drawing/2014/main" id="{7A3D038E-6AEC-A352-19FC-1C811CB8C0CB}"/>
              </a:ext>
            </a:extLst>
          </p:cNvPr>
          <p:cNvGrpSpPr/>
          <p:nvPr/>
        </p:nvGrpSpPr>
        <p:grpSpPr>
          <a:xfrm>
            <a:off x="7750054" y="3794322"/>
            <a:ext cx="192024" cy="192024"/>
            <a:chOff x="938151" y="1372784"/>
            <a:chExt cx="457200" cy="457200"/>
          </a:xfrm>
          <a:solidFill>
            <a:schemeClr val="accent4"/>
          </a:solidFill>
        </p:grpSpPr>
        <p:sp>
          <p:nvSpPr>
            <p:cNvPr id="68" name="Oval 67">
              <a:extLst>
                <a:ext uri="{FF2B5EF4-FFF2-40B4-BE49-F238E27FC236}">
                  <a16:creationId xmlns:a16="http://schemas.microsoft.com/office/drawing/2014/main" id="{136A5591-A4B3-98C5-05B9-1FDA6F1DD276}"/>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69" name="Graphic 68" descr="Magnifying glass with solid fill">
              <a:extLst>
                <a:ext uri="{FF2B5EF4-FFF2-40B4-BE49-F238E27FC236}">
                  <a16:creationId xmlns:a16="http://schemas.microsoft.com/office/drawing/2014/main" id="{A94F7E10-D6AF-CF09-8B8C-1EFD7785DC44}"/>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029590" y="1467217"/>
              <a:ext cx="274321" cy="268328"/>
            </a:xfrm>
            <a:prstGeom prst="rect">
              <a:avLst/>
            </a:prstGeom>
          </p:spPr>
        </p:pic>
      </p:grpSp>
      <p:grpSp>
        <p:nvGrpSpPr>
          <p:cNvPr id="70" name="Group 69">
            <a:extLst>
              <a:ext uri="{FF2B5EF4-FFF2-40B4-BE49-F238E27FC236}">
                <a16:creationId xmlns:a16="http://schemas.microsoft.com/office/drawing/2014/main" id="{5FD6D71A-E83B-EB8B-2ADE-C1665AE9F02A}"/>
              </a:ext>
            </a:extLst>
          </p:cNvPr>
          <p:cNvGrpSpPr/>
          <p:nvPr/>
        </p:nvGrpSpPr>
        <p:grpSpPr>
          <a:xfrm>
            <a:off x="7956790" y="4454253"/>
            <a:ext cx="192024" cy="192024"/>
            <a:chOff x="938151" y="1372784"/>
            <a:chExt cx="457200" cy="457200"/>
          </a:xfrm>
        </p:grpSpPr>
        <p:sp>
          <p:nvSpPr>
            <p:cNvPr id="71" name="Oval 70">
              <a:extLst>
                <a:ext uri="{FF2B5EF4-FFF2-40B4-BE49-F238E27FC236}">
                  <a16:creationId xmlns:a16="http://schemas.microsoft.com/office/drawing/2014/main" id="{D9E0509C-A040-C8F2-6E47-0577F662403C}"/>
                </a:ext>
              </a:extLst>
            </p:cNvPr>
            <p:cNvSpPr/>
            <p:nvPr/>
          </p:nvSpPr>
          <p:spPr>
            <a:xfrm>
              <a:off x="938151" y="1372784"/>
              <a:ext cx="457200" cy="457200"/>
            </a:xfrm>
            <a:prstGeom prst="ellipse">
              <a:avLst/>
            </a:prstGeom>
            <a:solidFill>
              <a:srgbClr val="3E991C"/>
            </a:solid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72" name="Graphic 71" descr="Checkmark">
              <a:extLst>
                <a:ext uri="{FF2B5EF4-FFF2-40B4-BE49-F238E27FC236}">
                  <a16:creationId xmlns:a16="http://schemas.microsoft.com/office/drawing/2014/main" id="{21906865-F1A0-0744-2943-BB32529E757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29591" y="1464224"/>
              <a:ext cx="274320" cy="274320"/>
            </a:xfrm>
            <a:prstGeom prst="rect">
              <a:avLst/>
            </a:prstGeom>
          </p:spPr>
        </p:pic>
      </p:grpSp>
      <p:grpSp>
        <p:nvGrpSpPr>
          <p:cNvPr id="73" name="Group 72">
            <a:extLst>
              <a:ext uri="{FF2B5EF4-FFF2-40B4-BE49-F238E27FC236}">
                <a16:creationId xmlns:a16="http://schemas.microsoft.com/office/drawing/2014/main" id="{57EF0D57-DD45-313C-DFDB-8170D546F54B}"/>
              </a:ext>
            </a:extLst>
          </p:cNvPr>
          <p:cNvGrpSpPr/>
          <p:nvPr/>
        </p:nvGrpSpPr>
        <p:grpSpPr>
          <a:xfrm>
            <a:off x="9746157" y="5088162"/>
            <a:ext cx="192024" cy="192024"/>
            <a:chOff x="-2157159" y="2665512"/>
            <a:chExt cx="321991" cy="315588"/>
          </a:xfrm>
        </p:grpSpPr>
        <p:sp>
          <p:nvSpPr>
            <p:cNvPr id="74" name="Oval 73">
              <a:extLst>
                <a:ext uri="{FF2B5EF4-FFF2-40B4-BE49-F238E27FC236}">
                  <a16:creationId xmlns:a16="http://schemas.microsoft.com/office/drawing/2014/main" id="{8B1AE8F1-E335-0B33-52CD-48BA30300198}"/>
                </a:ext>
              </a:extLst>
            </p:cNvPr>
            <p:cNvSpPr/>
            <p:nvPr/>
          </p:nvSpPr>
          <p:spPr>
            <a:xfrm>
              <a:off x="-2157159" y="2665512"/>
              <a:ext cx="321991" cy="31558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75" name="Picture 14" descr="Under construction icon. Under construction website button on white  background Stock Photo - Alamy">
              <a:extLst>
                <a:ext uri="{FF2B5EF4-FFF2-40B4-BE49-F238E27FC236}">
                  <a16:creationId xmlns:a16="http://schemas.microsoft.com/office/drawing/2014/main" id="{BB740235-390F-9435-FE4F-A05790E286E6}"/>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1041" t="17992" r="30022" b="44794"/>
            <a:stretch>
              <a:fillRect/>
            </a:stretch>
          </p:blipFill>
          <p:spPr bwMode="auto">
            <a:xfrm>
              <a:off x="-2107525" y="2714625"/>
              <a:ext cx="224648" cy="2295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6" name="Group 75">
            <a:extLst>
              <a:ext uri="{FF2B5EF4-FFF2-40B4-BE49-F238E27FC236}">
                <a16:creationId xmlns:a16="http://schemas.microsoft.com/office/drawing/2014/main" id="{9982E4A7-C7F6-7D7F-3672-67E205B8330B}"/>
              </a:ext>
            </a:extLst>
          </p:cNvPr>
          <p:cNvGrpSpPr/>
          <p:nvPr/>
        </p:nvGrpSpPr>
        <p:grpSpPr>
          <a:xfrm>
            <a:off x="9841687" y="5703519"/>
            <a:ext cx="192024" cy="192024"/>
            <a:chOff x="938151" y="1372784"/>
            <a:chExt cx="457200" cy="457200"/>
          </a:xfrm>
          <a:solidFill>
            <a:schemeClr val="accent4"/>
          </a:solidFill>
        </p:grpSpPr>
        <p:sp>
          <p:nvSpPr>
            <p:cNvPr id="77" name="Oval 76">
              <a:extLst>
                <a:ext uri="{FF2B5EF4-FFF2-40B4-BE49-F238E27FC236}">
                  <a16:creationId xmlns:a16="http://schemas.microsoft.com/office/drawing/2014/main" id="{FD499922-36F0-EB07-8138-CC4801CA4AB5}"/>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78" name="Graphic 77" descr="Magnifying glass with solid fill">
              <a:extLst>
                <a:ext uri="{FF2B5EF4-FFF2-40B4-BE49-F238E27FC236}">
                  <a16:creationId xmlns:a16="http://schemas.microsoft.com/office/drawing/2014/main" id="{F59258A6-B7D5-06D5-8F59-9D1C9D179D56}"/>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029590" y="1467217"/>
              <a:ext cx="274321" cy="268328"/>
            </a:xfrm>
            <a:prstGeom prst="rect">
              <a:avLst/>
            </a:prstGeom>
          </p:spPr>
        </p:pic>
      </p:grpSp>
      <p:pic>
        <p:nvPicPr>
          <p:cNvPr id="14" name="Picture 13" descr="Heidi Logo | Blueprint Solutions">
            <a:extLst>
              <a:ext uri="{FF2B5EF4-FFF2-40B4-BE49-F238E27FC236}">
                <a16:creationId xmlns:a16="http://schemas.microsoft.com/office/drawing/2014/main" id="{BEB488A8-496A-4CF3-EC8F-C3720C8394E6}"/>
              </a:ext>
            </a:extLst>
          </p:cNvPr>
          <p:cNvPicPr>
            <a:picLocks noChangeAspect="1"/>
          </p:cNvPicPr>
          <p:nvPr/>
        </p:nvPicPr>
        <p:blipFill>
          <a:blip r:embed="rId16"/>
          <a:stretch>
            <a:fillRect/>
          </a:stretch>
        </p:blipFill>
        <p:spPr>
          <a:xfrm>
            <a:off x="6549145" y="2076151"/>
            <a:ext cx="774760" cy="268559"/>
          </a:xfrm>
          <a:prstGeom prst="rect">
            <a:avLst/>
          </a:prstGeom>
        </p:spPr>
      </p:pic>
      <p:grpSp>
        <p:nvGrpSpPr>
          <p:cNvPr id="43" name="Group 42">
            <a:extLst>
              <a:ext uri="{FF2B5EF4-FFF2-40B4-BE49-F238E27FC236}">
                <a16:creationId xmlns:a16="http://schemas.microsoft.com/office/drawing/2014/main" id="{BE43793B-92A2-52B0-26E4-C08500A25FFC}"/>
              </a:ext>
            </a:extLst>
          </p:cNvPr>
          <p:cNvGrpSpPr/>
          <p:nvPr/>
        </p:nvGrpSpPr>
        <p:grpSpPr>
          <a:xfrm>
            <a:off x="7261901" y="1902241"/>
            <a:ext cx="192024" cy="192024"/>
            <a:chOff x="938151" y="1372784"/>
            <a:chExt cx="457200" cy="457200"/>
          </a:xfrm>
        </p:grpSpPr>
        <p:sp>
          <p:nvSpPr>
            <p:cNvPr id="44" name="Oval 43">
              <a:extLst>
                <a:ext uri="{FF2B5EF4-FFF2-40B4-BE49-F238E27FC236}">
                  <a16:creationId xmlns:a16="http://schemas.microsoft.com/office/drawing/2014/main" id="{027C1BB8-3A9C-E6AA-E2DD-7E161B683727}"/>
                </a:ext>
              </a:extLst>
            </p:cNvPr>
            <p:cNvSpPr/>
            <p:nvPr/>
          </p:nvSpPr>
          <p:spPr>
            <a:xfrm>
              <a:off x="938151" y="1372784"/>
              <a:ext cx="457200" cy="457200"/>
            </a:xfrm>
            <a:prstGeom prst="ellipse">
              <a:avLst/>
            </a:prstGeom>
            <a:solidFill>
              <a:srgbClr val="3E991C"/>
            </a:solid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45" name="Graphic 44" descr="Checkmark">
              <a:extLst>
                <a:ext uri="{FF2B5EF4-FFF2-40B4-BE49-F238E27FC236}">
                  <a16:creationId xmlns:a16="http://schemas.microsoft.com/office/drawing/2014/main" id="{FF20C0EC-235D-D1D5-E4B4-A11A2DA9F87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29591" y="1464224"/>
              <a:ext cx="274320" cy="274320"/>
            </a:xfrm>
            <a:prstGeom prst="rect">
              <a:avLst/>
            </a:prstGeom>
          </p:spPr>
        </p:pic>
      </p:grpSp>
      <p:pic>
        <p:nvPicPr>
          <p:cNvPr id="21" name="Picture 20">
            <a:extLst>
              <a:ext uri="{FF2B5EF4-FFF2-40B4-BE49-F238E27FC236}">
                <a16:creationId xmlns:a16="http://schemas.microsoft.com/office/drawing/2014/main" id="{11A867CA-5194-1CEC-BA23-96D9F3415D1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37938" y="4574107"/>
            <a:ext cx="1123105" cy="319367"/>
          </a:xfrm>
          <a:prstGeom prst="rect">
            <a:avLst/>
          </a:prstGeom>
          <a:ln>
            <a:solidFill>
              <a:schemeClr val="accent6"/>
            </a:solidFill>
          </a:ln>
          <a:effectLst>
            <a:outerShdw blurRad="50800" dist="38100" dir="8100000" algn="tr" rotWithShape="0">
              <a:prstClr val="black">
                <a:alpha val="40000"/>
              </a:prstClr>
            </a:outerShdw>
          </a:effectLst>
        </p:spPr>
      </p:pic>
      <p:grpSp>
        <p:nvGrpSpPr>
          <p:cNvPr id="7" name="Group 6">
            <a:extLst>
              <a:ext uri="{FF2B5EF4-FFF2-40B4-BE49-F238E27FC236}">
                <a16:creationId xmlns:a16="http://schemas.microsoft.com/office/drawing/2014/main" id="{09DABAAC-A095-0370-A55C-C25A196853D1}"/>
              </a:ext>
            </a:extLst>
          </p:cNvPr>
          <p:cNvGrpSpPr/>
          <p:nvPr/>
        </p:nvGrpSpPr>
        <p:grpSpPr>
          <a:xfrm>
            <a:off x="9558290" y="4449645"/>
            <a:ext cx="192024" cy="192024"/>
            <a:chOff x="938151" y="1372784"/>
            <a:chExt cx="457200" cy="457200"/>
          </a:xfrm>
        </p:grpSpPr>
        <p:sp>
          <p:nvSpPr>
            <p:cNvPr id="9" name="Oval 8">
              <a:extLst>
                <a:ext uri="{FF2B5EF4-FFF2-40B4-BE49-F238E27FC236}">
                  <a16:creationId xmlns:a16="http://schemas.microsoft.com/office/drawing/2014/main" id="{E72594FF-49B5-6B95-6861-867221762546}"/>
                </a:ext>
              </a:extLst>
            </p:cNvPr>
            <p:cNvSpPr/>
            <p:nvPr/>
          </p:nvSpPr>
          <p:spPr>
            <a:xfrm>
              <a:off x="938151" y="1372784"/>
              <a:ext cx="457200" cy="457200"/>
            </a:xfrm>
            <a:prstGeom prst="ellipse">
              <a:avLst/>
            </a:prstGeom>
            <a:solidFill>
              <a:srgbClr val="3E991C"/>
            </a:solid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2" name="Graphic 11" descr="Checkmark">
              <a:extLst>
                <a:ext uri="{FF2B5EF4-FFF2-40B4-BE49-F238E27FC236}">
                  <a16:creationId xmlns:a16="http://schemas.microsoft.com/office/drawing/2014/main" id="{AC42590F-8B1E-1703-5C95-0E21383046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29591" y="1464224"/>
              <a:ext cx="274320" cy="274320"/>
            </a:xfrm>
            <a:prstGeom prst="rect">
              <a:avLst/>
            </a:prstGeom>
          </p:spPr>
        </p:pic>
      </p:grpSp>
      <p:pic>
        <p:nvPicPr>
          <p:cNvPr id="24" name="Picture 23" descr="OpenEvidence Introduces Dotflows: AI-Native Customization For Every  Clinician">
            <a:extLst>
              <a:ext uri="{FF2B5EF4-FFF2-40B4-BE49-F238E27FC236}">
                <a16:creationId xmlns:a16="http://schemas.microsoft.com/office/drawing/2014/main" id="{B4A475AA-05B4-703F-83EC-80F03A644BDE}"/>
              </a:ext>
            </a:extLst>
          </p:cNvPr>
          <p:cNvPicPr>
            <a:picLocks noChangeAspect="1"/>
          </p:cNvPicPr>
          <p:nvPr/>
        </p:nvPicPr>
        <p:blipFill>
          <a:blip r:embed="rId18"/>
          <a:stretch>
            <a:fillRect/>
          </a:stretch>
        </p:blipFill>
        <p:spPr>
          <a:xfrm>
            <a:off x="10005259" y="4572060"/>
            <a:ext cx="1308212" cy="321414"/>
          </a:xfrm>
          <a:prstGeom prst="rect">
            <a:avLst/>
          </a:prstGeom>
        </p:spPr>
      </p:pic>
      <p:grpSp>
        <p:nvGrpSpPr>
          <p:cNvPr id="33" name="Group 32">
            <a:extLst>
              <a:ext uri="{FF2B5EF4-FFF2-40B4-BE49-F238E27FC236}">
                <a16:creationId xmlns:a16="http://schemas.microsoft.com/office/drawing/2014/main" id="{E80F9FC5-EBC8-7677-61B4-B224D99AE1A5}"/>
              </a:ext>
            </a:extLst>
          </p:cNvPr>
          <p:cNvGrpSpPr/>
          <p:nvPr/>
        </p:nvGrpSpPr>
        <p:grpSpPr>
          <a:xfrm>
            <a:off x="11149897" y="4444525"/>
            <a:ext cx="192024" cy="192024"/>
            <a:chOff x="938151" y="1372784"/>
            <a:chExt cx="457200" cy="457200"/>
          </a:xfrm>
          <a:solidFill>
            <a:schemeClr val="accent4"/>
          </a:solidFill>
        </p:grpSpPr>
        <p:sp>
          <p:nvSpPr>
            <p:cNvPr id="34" name="Oval 33">
              <a:extLst>
                <a:ext uri="{FF2B5EF4-FFF2-40B4-BE49-F238E27FC236}">
                  <a16:creationId xmlns:a16="http://schemas.microsoft.com/office/drawing/2014/main" id="{25059EBA-F30C-F1AF-E798-2656C555304F}"/>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38" name="Graphic 37" descr="Magnifying glass with solid fill">
              <a:extLst>
                <a:ext uri="{FF2B5EF4-FFF2-40B4-BE49-F238E27FC236}">
                  <a16:creationId xmlns:a16="http://schemas.microsoft.com/office/drawing/2014/main" id="{0BE9E9A4-44F5-2CAF-3AA3-BB54ECAC74C5}"/>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029590" y="1467217"/>
              <a:ext cx="274321" cy="268328"/>
            </a:xfrm>
            <a:prstGeom prst="rect">
              <a:avLst/>
            </a:prstGeom>
          </p:spPr>
        </p:pic>
      </p:grpSp>
      <p:sp>
        <p:nvSpPr>
          <p:cNvPr id="4" name="TextBox 3">
            <a:extLst>
              <a:ext uri="{FF2B5EF4-FFF2-40B4-BE49-F238E27FC236}">
                <a16:creationId xmlns:a16="http://schemas.microsoft.com/office/drawing/2014/main" id="{E5E2BF7A-7F26-7547-8ED1-0224BAA76103}"/>
              </a:ext>
            </a:extLst>
          </p:cNvPr>
          <p:cNvSpPr txBox="1"/>
          <p:nvPr/>
        </p:nvSpPr>
        <p:spPr>
          <a:xfrm>
            <a:off x="8345084" y="1966215"/>
            <a:ext cx="177554" cy="307777"/>
          </a:xfrm>
          <a:prstGeom prst="rect">
            <a:avLst/>
          </a:prstGeom>
          <a:noFill/>
        </p:spPr>
        <p:txBody>
          <a:bodyPr wrap="square" rtlCol="0">
            <a:spAutoFit/>
          </a:bodyPr>
          <a:lstStyle/>
          <a:p>
            <a:r>
              <a:rPr lang="en-US" sz="1400">
                <a:latin typeface="Calibri" panose="020F0502020204030204" pitchFamily="34" charset="0"/>
                <a:cs typeface="Calibri" panose="020F0502020204030204" pitchFamily="34" charset="0"/>
              </a:rPr>
              <a:t>*</a:t>
            </a:r>
          </a:p>
        </p:txBody>
      </p:sp>
      <p:sp>
        <p:nvSpPr>
          <p:cNvPr id="22" name="TextBox 21">
            <a:extLst>
              <a:ext uri="{FF2B5EF4-FFF2-40B4-BE49-F238E27FC236}">
                <a16:creationId xmlns:a16="http://schemas.microsoft.com/office/drawing/2014/main" id="{E7463063-28DB-9892-F8E8-47850D29680B}"/>
              </a:ext>
            </a:extLst>
          </p:cNvPr>
          <p:cNvSpPr txBox="1"/>
          <p:nvPr/>
        </p:nvSpPr>
        <p:spPr>
          <a:xfrm>
            <a:off x="6582682" y="6451689"/>
            <a:ext cx="485525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*Inclusive of Chart w/ Art – an AI scribe functionality for physician and nurse documentation in Epic; capable of creating orders in Epic based on conversations with patients</a:t>
            </a:r>
          </a:p>
        </p:txBody>
      </p:sp>
      <p:grpSp>
        <p:nvGrpSpPr>
          <p:cNvPr id="40" name="Group 39">
            <a:extLst>
              <a:ext uri="{FF2B5EF4-FFF2-40B4-BE49-F238E27FC236}">
                <a16:creationId xmlns:a16="http://schemas.microsoft.com/office/drawing/2014/main" id="{8F399C8B-98D9-7946-89A9-AA7BFAC84349}"/>
              </a:ext>
            </a:extLst>
          </p:cNvPr>
          <p:cNvGrpSpPr/>
          <p:nvPr/>
        </p:nvGrpSpPr>
        <p:grpSpPr>
          <a:xfrm>
            <a:off x="8783350" y="1906480"/>
            <a:ext cx="192024" cy="192024"/>
            <a:chOff x="938151" y="1372784"/>
            <a:chExt cx="457200" cy="457200"/>
          </a:xfrm>
          <a:solidFill>
            <a:schemeClr val="accent4"/>
          </a:solidFill>
        </p:grpSpPr>
        <p:sp>
          <p:nvSpPr>
            <p:cNvPr id="79" name="Oval 78">
              <a:extLst>
                <a:ext uri="{FF2B5EF4-FFF2-40B4-BE49-F238E27FC236}">
                  <a16:creationId xmlns:a16="http://schemas.microsoft.com/office/drawing/2014/main" id="{C8552185-02B7-9D2F-CA3B-753882F8B934}"/>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80" name="Graphic 79" descr="Magnifying glass with solid fill">
              <a:extLst>
                <a:ext uri="{FF2B5EF4-FFF2-40B4-BE49-F238E27FC236}">
                  <a16:creationId xmlns:a16="http://schemas.microsoft.com/office/drawing/2014/main" id="{56718CA8-980C-A8D2-F6B4-4F191B5C9CD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1029590" y="1467217"/>
              <a:ext cx="274321" cy="268328"/>
            </a:xfrm>
            <a:prstGeom prst="rect">
              <a:avLst/>
            </a:prstGeom>
          </p:spPr>
        </p:pic>
      </p:grpSp>
      <p:pic>
        <p:nvPicPr>
          <p:cNvPr id="20" name="Picture 19" descr="Trademark List | Epic">
            <a:extLst>
              <a:ext uri="{FF2B5EF4-FFF2-40B4-BE49-F238E27FC236}">
                <a16:creationId xmlns:a16="http://schemas.microsoft.com/office/drawing/2014/main" id="{6838B4EC-D507-4C25-B15E-86BB3EEDE78C}"/>
              </a:ext>
            </a:extLst>
          </p:cNvPr>
          <p:cNvPicPr>
            <a:picLocks noChangeAspect="1"/>
          </p:cNvPicPr>
          <p:nvPr/>
        </p:nvPicPr>
        <p:blipFill>
          <a:blip r:embed="rId19"/>
          <a:stretch>
            <a:fillRect/>
          </a:stretch>
        </p:blipFill>
        <p:spPr>
          <a:xfrm>
            <a:off x="6907534" y="4113327"/>
            <a:ext cx="708734" cy="273453"/>
          </a:xfrm>
          <a:prstGeom prst="rect">
            <a:avLst/>
          </a:prstGeom>
        </p:spPr>
      </p:pic>
    </p:spTree>
    <p:extLst>
      <p:ext uri="{BB962C8B-B14F-4D97-AF65-F5344CB8AC3E}">
        <p14:creationId xmlns:p14="http://schemas.microsoft.com/office/powerpoint/2010/main" val="2215807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B028-A054-4F50-48D4-6A683DF7EE48}"/>
            </a:ext>
          </a:extLst>
        </p:cNvPr>
        <p:cNvGrpSpPr/>
        <p:nvPr/>
      </p:nvGrpSpPr>
      <p:grpSpPr>
        <a:xfrm>
          <a:off x="0" y="0"/>
          <a:ext cx="0" cy="0"/>
          <a:chOff x="0" y="0"/>
          <a:chExt cx="0" cy="0"/>
        </a:xfrm>
      </p:grpSpPr>
      <p:sp>
        <p:nvSpPr>
          <p:cNvPr id="42" name="Rectangle 41">
            <a:extLst>
              <a:ext uri="{FF2B5EF4-FFF2-40B4-BE49-F238E27FC236}">
                <a16:creationId xmlns:a16="http://schemas.microsoft.com/office/drawing/2014/main" id="{FB40876D-2175-76F7-EC03-0391E3F27CBF}"/>
              </a:ext>
            </a:extLst>
          </p:cNvPr>
          <p:cNvSpPr/>
          <p:nvPr/>
        </p:nvSpPr>
        <p:spPr>
          <a:xfrm>
            <a:off x="782425" y="6462854"/>
            <a:ext cx="5627254" cy="32479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2">
            <a:extLst>
              <a:ext uri="{FF2B5EF4-FFF2-40B4-BE49-F238E27FC236}">
                <a16:creationId xmlns:a16="http://schemas.microsoft.com/office/drawing/2014/main" id="{28DBE1A5-E203-7E1A-1A7F-770D19DA1597}"/>
              </a:ext>
            </a:extLst>
          </p:cNvPr>
          <p:cNvSpPr txBox="1">
            <a:spLocks/>
          </p:cNvSpPr>
          <p:nvPr/>
        </p:nvSpPr>
        <p:spPr>
          <a:xfrm>
            <a:off x="571499" y="337926"/>
            <a:ext cx="9015561" cy="881274"/>
          </a:xfrm>
          <a:prstGeom prst="rect">
            <a:avLst/>
          </a:prstGeom>
        </p:spPr>
        <p:txBody>
          <a:bodyPr vert="horz" lIns="0" tIns="0" rIns="0" bIns="0" rtlCol="0" anchor="t" anchorCtr="0">
            <a:noAutofit/>
          </a:bodyPr>
          <a:lstStyle>
            <a:lvl1pPr algn="l" defTabSz="914400" rtl="0" eaLnBrk="1" latinLnBrk="0" hangingPunct="1">
              <a:lnSpc>
                <a:spcPts val="2400"/>
              </a:lnSpc>
              <a:spcBef>
                <a:spcPct val="0"/>
              </a:spcBef>
              <a:buNone/>
              <a:defRPr sz="2400" b="1" kern="1200">
                <a:solidFill>
                  <a:schemeClr val="tx2"/>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a:ln>
                  <a:noFill/>
                </a:ln>
                <a:solidFill>
                  <a:srgbClr val="183E75"/>
                </a:solidFill>
                <a:effectLst/>
                <a:uLnTx/>
                <a:uFillTx/>
                <a:latin typeface="Arial"/>
                <a:ea typeface="+mj-ea"/>
                <a:cs typeface="+mj-cs"/>
              </a:rPr>
              <a:t>BILH AI &amp; Automation Roadmap</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1" u="none" strike="noStrike" kern="1200" cap="none" spc="0" normalizeH="0" baseline="0" noProof="0">
                <a:ln>
                  <a:noFill/>
                </a:ln>
                <a:solidFill>
                  <a:srgbClr val="002060"/>
                </a:solidFill>
                <a:effectLst/>
                <a:uLnTx/>
                <a:uFillTx/>
                <a:latin typeface="Arial"/>
                <a:ea typeface="+mj-ea"/>
                <a:cs typeface="+mj-cs"/>
              </a:rPr>
              <a:t>Enterprise AI &amp; Strategic Differentiation</a:t>
            </a:r>
          </a:p>
        </p:txBody>
      </p:sp>
      <p:sp>
        <p:nvSpPr>
          <p:cNvPr id="3" name="Slide Number Placeholder 2">
            <a:extLst>
              <a:ext uri="{FF2B5EF4-FFF2-40B4-BE49-F238E27FC236}">
                <a16:creationId xmlns:a16="http://schemas.microsoft.com/office/drawing/2014/main" id="{41213D9F-7163-FD2A-3377-82454E20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A74B61-50D3-3946-8366-1E447A2A8431}" type="slidenum">
              <a:rPr kumimoji="0" lang="en-US" sz="1000" b="0" i="0" u="none" strike="noStrike" kern="1200" cap="none" spc="0" normalizeH="0" baseline="0" noProof="0" smtClean="0">
                <a:ln>
                  <a:noFill/>
                </a:ln>
                <a:solidFill>
                  <a:srgbClr val="183E75"/>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183E75"/>
              </a:solidFill>
              <a:effectLst/>
              <a:uLnTx/>
              <a:uFillTx/>
              <a:latin typeface="Arial"/>
              <a:ea typeface="+mn-ea"/>
              <a:cs typeface="+mn-cs"/>
            </a:endParaRPr>
          </a:p>
        </p:txBody>
      </p:sp>
      <p:graphicFrame>
        <p:nvGraphicFramePr>
          <p:cNvPr id="2" name="Table 1">
            <a:extLst>
              <a:ext uri="{FF2B5EF4-FFF2-40B4-BE49-F238E27FC236}">
                <a16:creationId xmlns:a16="http://schemas.microsoft.com/office/drawing/2014/main" id="{27A82A67-ED11-0F4C-DDF4-3792E8BFF2F0}"/>
              </a:ext>
            </a:extLst>
          </p:cNvPr>
          <p:cNvGraphicFramePr>
            <a:graphicFrameLocks noGrp="1"/>
          </p:cNvGraphicFramePr>
          <p:nvPr>
            <p:extLst>
              <p:ext uri="{D42A27DB-BD31-4B8C-83A1-F6EECF244321}">
                <p14:modId xmlns:p14="http://schemas.microsoft.com/office/powerpoint/2010/main" val="2451980581"/>
              </p:ext>
            </p:extLst>
          </p:nvPr>
        </p:nvGraphicFramePr>
        <p:xfrm>
          <a:off x="571499" y="2170760"/>
          <a:ext cx="11056972" cy="4079120"/>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2360236">
                  <a:extLst>
                    <a:ext uri="{9D8B030D-6E8A-4147-A177-3AD203B41FA5}">
                      <a16:colId xmlns:a16="http://schemas.microsoft.com/office/drawing/2014/main" val="4124202953"/>
                    </a:ext>
                  </a:extLst>
                </a:gridCol>
                <a:gridCol w="3487919">
                  <a:extLst>
                    <a:ext uri="{9D8B030D-6E8A-4147-A177-3AD203B41FA5}">
                      <a16:colId xmlns:a16="http://schemas.microsoft.com/office/drawing/2014/main" val="1026906284"/>
                    </a:ext>
                  </a:extLst>
                </a:gridCol>
                <a:gridCol w="5208817">
                  <a:extLst>
                    <a:ext uri="{9D8B030D-6E8A-4147-A177-3AD203B41FA5}">
                      <a16:colId xmlns:a16="http://schemas.microsoft.com/office/drawing/2014/main" val="3178465079"/>
                    </a:ext>
                  </a:extLst>
                </a:gridCol>
              </a:tblGrid>
              <a:tr h="815824">
                <a:tc>
                  <a:txBody>
                    <a:bodyPr/>
                    <a:lstStyle/>
                    <a:p>
                      <a:r>
                        <a:rPr lang="en-US" sz="1600" i="1">
                          <a:solidFill>
                            <a:schemeClr val="tx1"/>
                          </a:solidFill>
                          <a:latin typeface="Calibri" panose="020F0502020204030204" pitchFamily="34" charset="0"/>
                          <a:cs typeface="Calibri" panose="020F0502020204030204" pitchFamily="34" charset="0"/>
                        </a:rPr>
                        <a:t>AI Adoption Priority</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600" i="1">
                          <a:solidFill>
                            <a:schemeClr val="tx1"/>
                          </a:solidFill>
                          <a:latin typeface="Calibri" panose="020F0502020204030204" pitchFamily="34" charset="0"/>
                          <a:cs typeface="Calibri" panose="020F0502020204030204" pitchFamily="34" charset="0"/>
                        </a:rPr>
                        <a:t>Area of Focus / Use Case</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600" i="1">
                          <a:solidFill>
                            <a:schemeClr val="tx1"/>
                          </a:solidFill>
                          <a:latin typeface="Calibri" panose="020F0502020204030204" pitchFamily="34" charset="0"/>
                          <a:cs typeface="Calibri" panose="020F0502020204030204" pitchFamily="34" charset="0"/>
                        </a:rPr>
                        <a:t>Initiatives &amp; Status</a:t>
                      </a: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070970542"/>
                  </a:ext>
                </a:extLst>
              </a:tr>
              <a:tr h="815824">
                <a:tc rowSpan="2">
                  <a:txBody>
                    <a:bodyPr/>
                    <a:lstStyle/>
                    <a:p>
                      <a:r>
                        <a:rPr lang="en-US" sz="1600" b="1" i="1">
                          <a:solidFill>
                            <a:schemeClr val="bg1"/>
                          </a:solidFill>
                          <a:latin typeface="Calibri" panose="020F0502020204030204" pitchFamily="34" charset="0"/>
                          <a:cs typeface="Calibri" panose="020F0502020204030204" pitchFamily="34" charset="0"/>
                        </a:rPr>
                        <a:t>Strategic Workforce Enablement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US" sz="1600" i="1">
                          <a:latin typeface="Calibri" panose="020F0502020204030204" pitchFamily="34" charset="0"/>
                          <a:cs typeface="Calibri" panose="020F0502020204030204" pitchFamily="34" charset="0"/>
                        </a:rPr>
                        <a:t>Enterprise-grade AI Assistant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42038015"/>
                  </a:ext>
                </a:extLst>
              </a:tr>
              <a:tr h="815824">
                <a:tc vMerge="1">
                  <a:txBody>
                    <a:bodyPr/>
                    <a:lstStyle/>
                    <a:p>
                      <a:endParaRPr lang="en-US" sz="1600" b="1" i="1">
                        <a:solidFill>
                          <a:schemeClr val="bg1"/>
                        </a:solidFill>
                        <a:latin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US" sz="1600" i="1">
                          <a:latin typeface="Calibri" panose="020F0502020204030204" pitchFamily="34" charset="0"/>
                          <a:cs typeface="Calibri" panose="020F0502020204030204" pitchFamily="34" charset="0"/>
                        </a:rPr>
                        <a:t>Agent Development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3840327"/>
                  </a:ext>
                </a:extLst>
              </a:tr>
              <a:tr h="815824">
                <a:tc>
                  <a:txBody>
                    <a:bodyPr/>
                    <a:lstStyle/>
                    <a:p>
                      <a:r>
                        <a:rPr lang="en-US" sz="1600" b="1" i="1">
                          <a:solidFill>
                            <a:schemeClr val="bg1"/>
                          </a:solidFill>
                          <a:latin typeface="Calibri" panose="020F0502020204030204" pitchFamily="34" charset="0"/>
                          <a:cs typeface="Calibri" panose="020F0502020204030204" pitchFamily="34" charset="0"/>
                        </a:rPr>
                        <a:t>Research &amp; Education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US" sz="1600" i="1">
                          <a:latin typeface="Calibri" panose="020F0502020204030204" pitchFamily="34" charset="0"/>
                          <a:cs typeface="Calibri" panose="020F0502020204030204" pitchFamily="34" charset="0"/>
                        </a:rPr>
                        <a:t>Optimize Gateway &amp; Model Utilization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6132287"/>
                  </a:ext>
                </a:extLst>
              </a:tr>
              <a:tr h="815824">
                <a:tc>
                  <a:txBody>
                    <a:bodyPr/>
                    <a:lstStyle/>
                    <a:p>
                      <a:r>
                        <a:rPr lang="en-US" sz="1600" b="1" i="1">
                          <a:solidFill>
                            <a:schemeClr val="bg1"/>
                          </a:solidFill>
                          <a:latin typeface="Calibri" panose="020F0502020204030204" pitchFamily="34" charset="0"/>
                          <a:cs typeface="Calibri" panose="020F0502020204030204" pitchFamily="34" charset="0"/>
                        </a:rPr>
                        <a:t>Technology Development (Strategic Differentiation)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r>
                        <a:rPr lang="en-US" sz="1600" i="1">
                          <a:latin typeface="Calibri" panose="020F0502020204030204" pitchFamily="34" charset="0"/>
                          <a:cs typeface="Calibri" panose="020F0502020204030204" pitchFamily="34" charset="0"/>
                        </a:rPr>
                        <a:t>Enterprise Partnership for LLM Development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a:latin typeface="Calibri" panose="020F0502020204030204" pitchFamily="34" charset="0"/>
                        <a:cs typeface="Calibri" panose="020F0502020204030204" pitchFamily="34" charset="0"/>
                      </a:endParaRPr>
                    </a:p>
                  </a:txBody>
                  <a:tcPr anchor="ctr">
                    <a:lnL w="12700" cap="flat" cmpd="sng" algn="ctr">
                      <a:solidFill>
                        <a:schemeClr val="tx1"/>
                      </a:solidFill>
                      <a:prstDash val="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44536340"/>
                  </a:ext>
                </a:extLst>
              </a:tr>
            </a:tbl>
          </a:graphicData>
        </a:graphic>
      </p:graphicFrame>
      <p:grpSp>
        <p:nvGrpSpPr>
          <p:cNvPr id="25" name="Group 24">
            <a:extLst>
              <a:ext uri="{FF2B5EF4-FFF2-40B4-BE49-F238E27FC236}">
                <a16:creationId xmlns:a16="http://schemas.microsoft.com/office/drawing/2014/main" id="{DD3CF325-1851-4C95-7523-F9D67D11BA61}"/>
              </a:ext>
            </a:extLst>
          </p:cNvPr>
          <p:cNvGrpSpPr/>
          <p:nvPr/>
        </p:nvGrpSpPr>
        <p:grpSpPr>
          <a:xfrm>
            <a:off x="3357411" y="6536283"/>
            <a:ext cx="192024" cy="192024"/>
            <a:chOff x="-2157159" y="2665512"/>
            <a:chExt cx="321991" cy="315588"/>
          </a:xfrm>
        </p:grpSpPr>
        <p:sp>
          <p:nvSpPr>
            <p:cNvPr id="26" name="Oval 25">
              <a:extLst>
                <a:ext uri="{FF2B5EF4-FFF2-40B4-BE49-F238E27FC236}">
                  <a16:creationId xmlns:a16="http://schemas.microsoft.com/office/drawing/2014/main" id="{E7E053CC-C1F8-0112-F407-284C233EF618}"/>
                </a:ext>
              </a:extLst>
            </p:cNvPr>
            <p:cNvSpPr/>
            <p:nvPr/>
          </p:nvSpPr>
          <p:spPr>
            <a:xfrm>
              <a:off x="-2157159" y="2665512"/>
              <a:ext cx="321991" cy="31558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27" name="Picture 14" descr="Under construction icon. Under construction website button on white  background Stock Photo - Alamy">
              <a:extLst>
                <a:ext uri="{FF2B5EF4-FFF2-40B4-BE49-F238E27FC236}">
                  <a16:creationId xmlns:a16="http://schemas.microsoft.com/office/drawing/2014/main" id="{B44F7369-AB41-0ACE-B48C-D0D35B76B8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041" t="17992" r="30022" b="44794"/>
            <a:stretch>
              <a:fillRect/>
            </a:stretch>
          </p:blipFill>
          <p:spPr bwMode="auto">
            <a:xfrm>
              <a:off x="-2107525" y="2714625"/>
              <a:ext cx="224648" cy="2295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 27">
            <a:extLst>
              <a:ext uri="{FF2B5EF4-FFF2-40B4-BE49-F238E27FC236}">
                <a16:creationId xmlns:a16="http://schemas.microsoft.com/office/drawing/2014/main" id="{E2316730-A7E6-126E-F377-CA1395B2D982}"/>
              </a:ext>
            </a:extLst>
          </p:cNvPr>
          <p:cNvGrpSpPr/>
          <p:nvPr/>
        </p:nvGrpSpPr>
        <p:grpSpPr>
          <a:xfrm>
            <a:off x="1194052" y="6530050"/>
            <a:ext cx="192024" cy="192024"/>
            <a:chOff x="938151" y="1372784"/>
            <a:chExt cx="457200" cy="457200"/>
          </a:xfrm>
        </p:grpSpPr>
        <p:sp>
          <p:nvSpPr>
            <p:cNvPr id="29" name="Oval 28">
              <a:extLst>
                <a:ext uri="{FF2B5EF4-FFF2-40B4-BE49-F238E27FC236}">
                  <a16:creationId xmlns:a16="http://schemas.microsoft.com/office/drawing/2014/main" id="{F016A2C3-5317-0BB3-8E96-83CC63F54F62}"/>
                </a:ext>
              </a:extLst>
            </p:cNvPr>
            <p:cNvSpPr/>
            <p:nvPr/>
          </p:nvSpPr>
          <p:spPr>
            <a:xfrm>
              <a:off x="938151" y="1372784"/>
              <a:ext cx="457200" cy="457200"/>
            </a:xfrm>
            <a:prstGeom prst="ellipse">
              <a:avLst/>
            </a:prstGeom>
            <a:solidFill>
              <a:srgbClr val="3E991C"/>
            </a:solid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30" name="Graphic 29" descr="Checkmark">
              <a:extLst>
                <a:ext uri="{FF2B5EF4-FFF2-40B4-BE49-F238E27FC236}">
                  <a16:creationId xmlns:a16="http://schemas.microsoft.com/office/drawing/2014/main" id="{D36C51BF-512D-617B-6F42-915A5D6EDCA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9591" y="1464224"/>
              <a:ext cx="274320" cy="274320"/>
            </a:xfrm>
            <a:prstGeom prst="rect">
              <a:avLst/>
            </a:prstGeom>
          </p:spPr>
        </p:pic>
      </p:grpSp>
      <p:sp>
        <p:nvSpPr>
          <p:cNvPr id="31" name="TextBox 30">
            <a:extLst>
              <a:ext uri="{FF2B5EF4-FFF2-40B4-BE49-F238E27FC236}">
                <a16:creationId xmlns:a16="http://schemas.microsoft.com/office/drawing/2014/main" id="{9CB5E41A-6325-493A-C877-197B01F4BA56}"/>
              </a:ext>
            </a:extLst>
          </p:cNvPr>
          <p:cNvSpPr txBox="1"/>
          <p:nvPr/>
        </p:nvSpPr>
        <p:spPr>
          <a:xfrm>
            <a:off x="1367055" y="6491793"/>
            <a:ext cx="177207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Implemented/Optimize</a:t>
            </a:r>
          </a:p>
        </p:txBody>
      </p:sp>
      <p:sp>
        <p:nvSpPr>
          <p:cNvPr id="32" name="TextBox 31">
            <a:extLst>
              <a:ext uri="{FF2B5EF4-FFF2-40B4-BE49-F238E27FC236}">
                <a16:creationId xmlns:a16="http://schemas.microsoft.com/office/drawing/2014/main" id="{A0C9405A-5D5C-2BDD-165D-8B4D1FC3B313}"/>
              </a:ext>
            </a:extLst>
          </p:cNvPr>
          <p:cNvSpPr txBox="1"/>
          <p:nvPr/>
        </p:nvSpPr>
        <p:spPr>
          <a:xfrm>
            <a:off x="3549435" y="6491793"/>
            <a:ext cx="11308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Development</a:t>
            </a:r>
            <a:endPar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pSp>
        <p:nvGrpSpPr>
          <p:cNvPr id="35" name="Group 34">
            <a:extLst>
              <a:ext uri="{FF2B5EF4-FFF2-40B4-BE49-F238E27FC236}">
                <a16:creationId xmlns:a16="http://schemas.microsoft.com/office/drawing/2014/main" id="{C226EB1F-72B6-6724-851F-449607DDF903}"/>
              </a:ext>
            </a:extLst>
          </p:cNvPr>
          <p:cNvGrpSpPr/>
          <p:nvPr/>
        </p:nvGrpSpPr>
        <p:grpSpPr>
          <a:xfrm>
            <a:off x="4952052" y="6530050"/>
            <a:ext cx="192024" cy="192024"/>
            <a:chOff x="938151" y="1372784"/>
            <a:chExt cx="457200" cy="457200"/>
          </a:xfrm>
          <a:solidFill>
            <a:schemeClr val="accent4"/>
          </a:solidFill>
        </p:grpSpPr>
        <p:sp>
          <p:nvSpPr>
            <p:cNvPr id="36" name="Oval 35">
              <a:extLst>
                <a:ext uri="{FF2B5EF4-FFF2-40B4-BE49-F238E27FC236}">
                  <a16:creationId xmlns:a16="http://schemas.microsoft.com/office/drawing/2014/main" id="{91DD9222-3680-9EB1-F8D7-695EB164A82E}"/>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37" name="Graphic 36" descr="Magnifying glass with solid fill">
              <a:extLst>
                <a:ext uri="{FF2B5EF4-FFF2-40B4-BE49-F238E27FC236}">
                  <a16:creationId xmlns:a16="http://schemas.microsoft.com/office/drawing/2014/main" id="{38B68E47-BA0D-F3DB-EBC6-D6DE3C3E585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29590" y="1467217"/>
              <a:ext cx="274321" cy="268328"/>
            </a:xfrm>
            <a:prstGeom prst="rect">
              <a:avLst/>
            </a:prstGeom>
          </p:spPr>
        </p:pic>
      </p:grpSp>
      <p:sp>
        <p:nvSpPr>
          <p:cNvPr id="39" name="TextBox 38">
            <a:extLst>
              <a:ext uri="{FF2B5EF4-FFF2-40B4-BE49-F238E27FC236}">
                <a16:creationId xmlns:a16="http://schemas.microsoft.com/office/drawing/2014/main" id="{C864E68F-43C3-1E7E-8469-9E3E2DB153BB}"/>
              </a:ext>
            </a:extLst>
          </p:cNvPr>
          <p:cNvSpPr txBox="1"/>
          <p:nvPr/>
        </p:nvSpPr>
        <p:spPr>
          <a:xfrm>
            <a:off x="5144075" y="6491793"/>
            <a:ext cx="113083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Under Review</a:t>
            </a:r>
            <a:endParaRPr kumimoji="0" lang="en-US" sz="14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1" name="TextBox 40">
            <a:extLst>
              <a:ext uri="{FF2B5EF4-FFF2-40B4-BE49-F238E27FC236}">
                <a16:creationId xmlns:a16="http://schemas.microsoft.com/office/drawing/2014/main" id="{B5A51C11-4669-AF6E-FF57-F67B51AB1E63}"/>
              </a:ext>
            </a:extLst>
          </p:cNvPr>
          <p:cNvSpPr txBox="1"/>
          <p:nvPr/>
        </p:nvSpPr>
        <p:spPr>
          <a:xfrm>
            <a:off x="480767" y="6491793"/>
            <a:ext cx="640164" cy="276999"/>
          </a:xfrm>
          <a:prstGeom prst="rect">
            <a:avLst/>
          </a:prstGeom>
          <a:solidFill>
            <a:schemeClr val="bg1"/>
          </a:solidFill>
        </p:spPr>
        <p:txBody>
          <a:bodyPr wrap="square" rtlCol="0">
            <a:spAutoFit/>
          </a:bodyPr>
          <a:lstStyle/>
          <a:p>
            <a:r>
              <a:rPr lang="en-US" sz="1200" b="1" i="1">
                <a:latin typeface="Calibri" panose="020F0502020204030204" pitchFamily="34" charset="0"/>
                <a:cs typeface="Calibri" panose="020F0502020204030204" pitchFamily="34" charset="0"/>
              </a:rPr>
              <a:t>Stages</a:t>
            </a:r>
          </a:p>
        </p:txBody>
      </p:sp>
      <p:sp>
        <p:nvSpPr>
          <p:cNvPr id="7" name="TextBox 6">
            <a:extLst>
              <a:ext uri="{FF2B5EF4-FFF2-40B4-BE49-F238E27FC236}">
                <a16:creationId xmlns:a16="http://schemas.microsoft.com/office/drawing/2014/main" id="{F6EEF609-67A1-3277-DFDF-46B42CBDB2BE}"/>
              </a:ext>
            </a:extLst>
          </p:cNvPr>
          <p:cNvSpPr txBox="1"/>
          <p:nvPr/>
        </p:nvSpPr>
        <p:spPr>
          <a:xfrm>
            <a:off x="543292" y="1192871"/>
            <a:ext cx="11056975" cy="92333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1" i="1">
                <a:solidFill>
                  <a:prstClr val="black"/>
                </a:solidFill>
                <a:latin typeface="Calibri"/>
                <a:ea typeface="Calibri"/>
                <a:cs typeface="Calibri"/>
              </a:rPr>
              <a:t>The rollout of enterprise-wide solutions like Claude represent shifts in how work will be performed across the system and will require intentional change management efforts to ensure effective adoption by the target audiences</a:t>
            </a:r>
            <a:endParaRPr kumimoji="0" lang="en-US" sz="1800" b="1" i="1" u="none" strike="noStrike" kern="1200" cap="none" spc="0" normalizeH="0" baseline="0" noProof="0">
              <a:ln>
                <a:noFill/>
              </a:ln>
              <a:solidFill>
                <a:prstClr val="black"/>
              </a:solidFill>
              <a:effectLst/>
              <a:uLnTx/>
              <a:uFillTx/>
              <a:latin typeface="Calibri"/>
              <a:ea typeface="Calibri"/>
              <a:cs typeface="Calibri"/>
            </a:endParaRPr>
          </a:p>
        </p:txBody>
      </p:sp>
      <p:pic>
        <p:nvPicPr>
          <p:cNvPr id="12" name="Picture 11" descr="Beth Israel Lahey Health">
            <a:extLst>
              <a:ext uri="{FF2B5EF4-FFF2-40B4-BE49-F238E27FC236}">
                <a16:creationId xmlns:a16="http://schemas.microsoft.com/office/drawing/2014/main" id="{2E4A89DE-C48B-FB4C-9596-1B9A53894D9C}"/>
              </a:ext>
            </a:extLst>
          </p:cNvPr>
          <p:cNvPicPr>
            <a:picLocks noChangeAspect="1"/>
          </p:cNvPicPr>
          <p:nvPr/>
        </p:nvPicPr>
        <p:blipFill>
          <a:blip r:embed="rId6"/>
          <a:stretch>
            <a:fillRect/>
          </a:stretch>
        </p:blipFill>
        <p:spPr>
          <a:xfrm>
            <a:off x="7385392" y="4738051"/>
            <a:ext cx="569002" cy="582549"/>
          </a:xfrm>
          <a:prstGeom prst="rect">
            <a:avLst/>
          </a:prstGeom>
        </p:spPr>
      </p:pic>
      <p:sp>
        <p:nvSpPr>
          <p:cNvPr id="20" name="TextBox 19">
            <a:extLst>
              <a:ext uri="{FF2B5EF4-FFF2-40B4-BE49-F238E27FC236}">
                <a16:creationId xmlns:a16="http://schemas.microsoft.com/office/drawing/2014/main" id="{FA7A5CDD-B5DA-EBE5-F337-5865226BAE5D}"/>
              </a:ext>
            </a:extLst>
          </p:cNvPr>
          <p:cNvSpPr txBox="1"/>
          <p:nvPr/>
        </p:nvSpPr>
        <p:spPr>
          <a:xfrm>
            <a:off x="7759084" y="4860048"/>
            <a:ext cx="2315217" cy="338554"/>
          </a:xfrm>
          <a:prstGeom prst="rect">
            <a:avLst/>
          </a:prstGeom>
          <a:noFill/>
        </p:spPr>
        <p:txBody>
          <a:bodyPr wrap="square" rtlCol="0">
            <a:spAutoFit/>
          </a:bodyPr>
          <a:lstStyle/>
          <a:p>
            <a:pPr algn="ctr"/>
            <a:r>
              <a:rPr lang="en-US" sz="1600" b="1" i="1">
                <a:latin typeface="Calibri" panose="020F0502020204030204" pitchFamily="34" charset="0"/>
                <a:cs typeface="Calibri" panose="020F0502020204030204" pitchFamily="34" charset="0"/>
              </a:rPr>
              <a:t>BILH Chat Gateway</a:t>
            </a:r>
          </a:p>
        </p:txBody>
      </p:sp>
      <p:pic>
        <p:nvPicPr>
          <p:cNvPr id="24" name="Picture 23" descr="Download Amazon Web Services (AWS) Logo in SVG Vector or PNG File Format -  Logo.wine">
            <a:extLst>
              <a:ext uri="{FF2B5EF4-FFF2-40B4-BE49-F238E27FC236}">
                <a16:creationId xmlns:a16="http://schemas.microsoft.com/office/drawing/2014/main" id="{95FD5AD8-F347-D1AA-7076-CC5276D2C703}"/>
              </a:ext>
            </a:extLst>
          </p:cNvPr>
          <p:cNvPicPr>
            <a:picLocks noChangeAspect="1"/>
          </p:cNvPicPr>
          <p:nvPr/>
        </p:nvPicPr>
        <p:blipFill>
          <a:blip r:embed="rId7"/>
          <a:stretch>
            <a:fillRect/>
          </a:stretch>
        </p:blipFill>
        <p:spPr>
          <a:xfrm>
            <a:off x="6880448" y="5472457"/>
            <a:ext cx="508088" cy="338554"/>
          </a:xfrm>
          <a:prstGeom prst="rect">
            <a:avLst/>
          </a:prstGeom>
        </p:spPr>
      </p:pic>
      <p:pic>
        <p:nvPicPr>
          <p:cNvPr id="34" name="Picture 33" descr="Beth Israel Lahey Health">
            <a:extLst>
              <a:ext uri="{FF2B5EF4-FFF2-40B4-BE49-F238E27FC236}">
                <a16:creationId xmlns:a16="http://schemas.microsoft.com/office/drawing/2014/main" id="{2C9199FD-0702-C2C9-D134-28BDE7E728DE}"/>
              </a:ext>
            </a:extLst>
          </p:cNvPr>
          <p:cNvPicPr>
            <a:picLocks noChangeAspect="1"/>
          </p:cNvPicPr>
          <p:nvPr/>
        </p:nvPicPr>
        <p:blipFill>
          <a:blip r:embed="rId6"/>
          <a:stretch>
            <a:fillRect/>
          </a:stretch>
        </p:blipFill>
        <p:spPr>
          <a:xfrm>
            <a:off x="6949873" y="5825143"/>
            <a:ext cx="369238" cy="378029"/>
          </a:xfrm>
          <a:prstGeom prst="rect">
            <a:avLst/>
          </a:prstGeom>
        </p:spPr>
      </p:pic>
      <p:sp>
        <p:nvSpPr>
          <p:cNvPr id="40" name="TextBox 39">
            <a:extLst>
              <a:ext uri="{FF2B5EF4-FFF2-40B4-BE49-F238E27FC236}">
                <a16:creationId xmlns:a16="http://schemas.microsoft.com/office/drawing/2014/main" id="{778F8C14-7832-F66F-1C86-AA9A07B5810A}"/>
              </a:ext>
            </a:extLst>
          </p:cNvPr>
          <p:cNvSpPr txBox="1"/>
          <p:nvPr/>
        </p:nvSpPr>
        <p:spPr>
          <a:xfrm>
            <a:off x="7389733" y="5671658"/>
            <a:ext cx="3053918" cy="338554"/>
          </a:xfrm>
          <a:prstGeom prst="rect">
            <a:avLst/>
          </a:prstGeom>
          <a:noFill/>
        </p:spPr>
        <p:txBody>
          <a:bodyPr wrap="square" rtlCol="0">
            <a:spAutoFit/>
          </a:bodyPr>
          <a:lstStyle/>
          <a:p>
            <a:pPr algn="ctr"/>
            <a:r>
              <a:rPr lang="en-US" sz="1600" b="1" i="1">
                <a:latin typeface="Calibri" panose="020F0502020204030204" pitchFamily="34" charset="0"/>
                <a:cs typeface="Calibri" panose="020F0502020204030204" pitchFamily="34" charset="0"/>
              </a:rPr>
              <a:t>LLM Development &amp; Pre-Training</a:t>
            </a:r>
          </a:p>
        </p:txBody>
      </p:sp>
      <p:grpSp>
        <p:nvGrpSpPr>
          <p:cNvPr id="79" name="Group 78">
            <a:extLst>
              <a:ext uri="{FF2B5EF4-FFF2-40B4-BE49-F238E27FC236}">
                <a16:creationId xmlns:a16="http://schemas.microsoft.com/office/drawing/2014/main" id="{CCDF2B5E-F41E-E6FB-8A77-F8548C52C82F}"/>
              </a:ext>
            </a:extLst>
          </p:cNvPr>
          <p:cNvGrpSpPr/>
          <p:nvPr/>
        </p:nvGrpSpPr>
        <p:grpSpPr>
          <a:xfrm>
            <a:off x="9814122" y="4667337"/>
            <a:ext cx="256032" cy="255076"/>
            <a:chOff x="938151" y="1372784"/>
            <a:chExt cx="457200" cy="457200"/>
          </a:xfrm>
        </p:grpSpPr>
        <p:sp>
          <p:nvSpPr>
            <p:cNvPr id="80" name="Oval 79">
              <a:extLst>
                <a:ext uri="{FF2B5EF4-FFF2-40B4-BE49-F238E27FC236}">
                  <a16:creationId xmlns:a16="http://schemas.microsoft.com/office/drawing/2014/main" id="{2B47690B-79A4-C149-F3B7-EC9ECB0EA33B}"/>
                </a:ext>
              </a:extLst>
            </p:cNvPr>
            <p:cNvSpPr/>
            <p:nvPr/>
          </p:nvSpPr>
          <p:spPr>
            <a:xfrm>
              <a:off x="938151" y="1372784"/>
              <a:ext cx="457200" cy="457200"/>
            </a:xfrm>
            <a:prstGeom prst="ellipse">
              <a:avLst/>
            </a:prstGeom>
            <a:solidFill>
              <a:srgbClr val="3E991C"/>
            </a:solid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81" name="Graphic 80" descr="Checkmark">
              <a:extLst>
                <a:ext uri="{FF2B5EF4-FFF2-40B4-BE49-F238E27FC236}">
                  <a16:creationId xmlns:a16="http://schemas.microsoft.com/office/drawing/2014/main" id="{53F0C8B9-5BDA-319C-DB7E-CC365E4B53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9591" y="1464224"/>
              <a:ext cx="274320" cy="274320"/>
            </a:xfrm>
            <a:prstGeom prst="rect">
              <a:avLst/>
            </a:prstGeom>
          </p:spPr>
        </p:pic>
      </p:grpSp>
      <p:grpSp>
        <p:nvGrpSpPr>
          <p:cNvPr id="82" name="Group 81">
            <a:extLst>
              <a:ext uri="{FF2B5EF4-FFF2-40B4-BE49-F238E27FC236}">
                <a16:creationId xmlns:a16="http://schemas.microsoft.com/office/drawing/2014/main" id="{0B626A9A-9421-7CA2-493D-188BB3934856}"/>
              </a:ext>
            </a:extLst>
          </p:cNvPr>
          <p:cNvGrpSpPr/>
          <p:nvPr/>
        </p:nvGrpSpPr>
        <p:grpSpPr>
          <a:xfrm>
            <a:off x="10315635" y="5472457"/>
            <a:ext cx="256032" cy="256032"/>
            <a:chOff x="-2157159" y="2665512"/>
            <a:chExt cx="321991" cy="315588"/>
          </a:xfrm>
        </p:grpSpPr>
        <p:sp>
          <p:nvSpPr>
            <p:cNvPr id="83" name="Oval 82">
              <a:extLst>
                <a:ext uri="{FF2B5EF4-FFF2-40B4-BE49-F238E27FC236}">
                  <a16:creationId xmlns:a16="http://schemas.microsoft.com/office/drawing/2014/main" id="{58EE0F47-FD68-632C-99A1-E2EE62BDB54A}"/>
                </a:ext>
              </a:extLst>
            </p:cNvPr>
            <p:cNvSpPr/>
            <p:nvPr/>
          </p:nvSpPr>
          <p:spPr>
            <a:xfrm>
              <a:off x="-2157159" y="2665512"/>
              <a:ext cx="321991" cy="31558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84" name="Picture 14" descr="Under construction icon. Under construction website button on white  background Stock Photo - Alamy">
              <a:extLst>
                <a:ext uri="{FF2B5EF4-FFF2-40B4-BE49-F238E27FC236}">
                  <a16:creationId xmlns:a16="http://schemas.microsoft.com/office/drawing/2014/main" id="{5085D67F-5543-68E5-38E1-0BF64DA92F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041" t="17992" r="30022" b="44794"/>
            <a:stretch>
              <a:fillRect/>
            </a:stretch>
          </p:blipFill>
          <p:spPr bwMode="auto">
            <a:xfrm>
              <a:off x="-2107525" y="2714625"/>
              <a:ext cx="224648" cy="229590"/>
            </a:xfrm>
            <a:prstGeom prst="rect">
              <a:avLst/>
            </a:prstGeom>
            <a:noFill/>
            <a:extLst>
              <a:ext uri="{909E8E84-426E-40DD-AFC4-6F175D3DCCD1}">
                <a14:hiddenFill xmlns:a14="http://schemas.microsoft.com/office/drawing/2010/main">
                  <a:solidFill>
                    <a:srgbClr val="FFFFFF"/>
                  </a:solidFill>
                </a14:hiddenFill>
              </a:ext>
            </a:extLst>
          </p:spPr>
        </p:pic>
      </p:grpSp>
      <p:pic>
        <p:nvPicPr>
          <p:cNvPr id="85" name="Picture 84" descr="Microsoft Copilot Logo PNG (Transparent) SVG AI – Free Download">
            <a:extLst>
              <a:ext uri="{FF2B5EF4-FFF2-40B4-BE49-F238E27FC236}">
                <a16:creationId xmlns:a16="http://schemas.microsoft.com/office/drawing/2014/main" id="{983F3530-0A39-7498-FC36-33EA8D406A6C}"/>
              </a:ext>
            </a:extLst>
          </p:cNvPr>
          <p:cNvPicPr>
            <a:picLocks noChangeAspect="1"/>
          </p:cNvPicPr>
          <p:nvPr/>
        </p:nvPicPr>
        <p:blipFill>
          <a:blip r:embed="rId8"/>
          <a:stretch>
            <a:fillRect/>
          </a:stretch>
        </p:blipFill>
        <p:spPr>
          <a:xfrm>
            <a:off x="6975005" y="3254974"/>
            <a:ext cx="1343372" cy="312928"/>
          </a:xfrm>
          <a:prstGeom prst="rect">
            <a:avLst/>
          </a:prstGeom>
        </p:spPr>
      </p:pic>
      <p:grpSp>
        <p:nvGrpSpPr>
          <p:cNvPr id="86" name="Group 85">
            <a:extLst>
              <a:ext uri="{FF2B5EF4-FFF2-40B4-BE49-F238E27FC236}">
                <a16:creationId xmlns:a16="http://schemas.microsoft.com/office/drawing/2014/main" id="{B560CED8-CF71-B39A-938F-DB3A299DF3F1}"/>
              </a:ext>
            </a:extLst>
          </p:cNvPr>
          <p:cNvGrpSpPr/>
          <p:nvPr/>
        </p:nvGrpSpPr>
        <p:grpSpPr>
          <a:xfrm>
            <a:off x="8395174" y="3026246"/>
            <a:ext cx="256032" cy="255076"/>
            <a:chOff x="938151" y="1372784"/>
            <a:chExt cx="457200" cy="457200"/>
          </a:xfrm>
        </p:grpSpPr>
        <p:sp>
          <p:nvSpPr>
            <p:cNvPr id="87" name="Oval 86">
              <a:extLst>
                <a:ext uri="{FF2B5EF4-FFF2-40B4-BE49-F238E27FC236}">
                  <a16:creationId xmlns:a16="http://schemas.microsoft.com/office/drawing/2014/main" id="{C9859975-7BE8-0707-BD28-0E85306DF685}"/>
                </a:ext>
              </a:extLst>
            </p:cNvPr>
            <p:cNvSpPr/>
            <p:nvPr/>
          </p:nvSpPr>
          <p:spPr>
            <a:xfrm>
              <a:off x="938151" y="1372784"/>
              <a:ext cx="457200" cy="457200"/>
            </a:xfrm>
            <a:prstGeom prst="ellipse">
              <a:avLst/>
            </a:prstGeom>
            <a:solidFill>
              <a:srgbClr val="3E991C"/>
            </a:solid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88" name="Graphic 87" descr="Checkmark">
              <a:extLst>
                <a:ext uri="{FF2B5EF4-FFF2-40B4-BE49-F238E27FC236}">
                  <a16:creationId xmlns:a16="http://schemas.microsoft.com/office/drawing/2014/main" id="{C18365C8-FFD9-E87E-64DA-EAE2B0753D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9591" y="1464224"/>
              <a:ext cx="274320" cy="274320"/>
            </a:xfrm>
            <a:prstGeom prst="rect">
              <a:avLst/>
            </a:prstGeom>
          </p:spPr>
        </p:pic>
      </p:grpSp>
      <p:pic>
        <p:nvPicPr>
          <p:cNvPr id="89" name="Picture 88" descr="Logos Download | Claude">
            <a:extLst>
              <a:ext uri="{FF2B5EF4-FFF2-40B4-BE49-F238E27FC236}">
                <a16:creationId xmlns:a16="http://schemas.microsoft.com/office/drawing/2014/main" id="{AFA145AD-328A-6B8D-16A1-1F6E6C1682FA}"/>
              </a:ext>
            </a:extLst>
          </p:cNvPr>
          <p:cNvPicPr>
            <a:picLocks noChangeAspect="1"/>
          </p:cNvPicPr>
          <p:nvPr/>
        </p:nvPicPr>
        <p:blipFill>
          <a:blip r:embed="rId9"/>
          <a:stretch>
            <a:fillRect/>
          </a:stretch>
        </p:blipFill>
        <p:spPr>
          <a:xfrm>
            <a:off x="9408874" y="3253816"/>
            <a:ext cx="1461928" cy="314086"/>
          </a:xfrm>
          <a:prstGeom prst="rect">
            <a:avLst/>
          </a:prstGeom>
        </p:spPr>
      </p:pic>
      <p:grpSp>
        <p:nvGrpSpPr>
          <p:cNvPr id="90" name="Group 89">
            <a:extLst>
              <a:ext uri="{FF2B5EF4-FFF2-40B4-BE49-F238E27FC236}">
                <a16:creationId xmlns:a16="http://schemas.microsoft.com/office/drawing/2014/main" id="{C2E6EC96-F6DE-9138-0205-00211AA0B74D}"/>
              </a:ext>
            </a:extLst>
          </p:cNvPr>
          <p:cNvGrpSpPr/>
          <p:nvPr/>
        </p:nvGrpSpPr>
        <p:grpSpPr>
          <a:xfrm>
            <a:off x="10880070" y="3026246"/>
            <a:ext cx="256032" cy="256032"/>
            <a:chOff x="-2157159" y="2665512"/>
            <a:chExt cx="321991" cy="315588"/>
          </a:xfrm>
        </p:grpSpPr>
        <p:sp>
          <p:nvSpPr>
            <p:cNvPr id="91" name="Oval 90">
              <a:extLst>
                <a:ext uri="{FF2B5EF4-FFF2-40B4-BE49-F238E27FC236}">
                  <a16:creationId xmlns:a16="http://schemas.microsoft.com/office/drawing/2014/main" id="{6A38D174-4D01-2B91-110E-FA6BA4D671EE}"/>
                </a:ext>
              </a:extLst>
            </p:cNvPr>
            <p:cNvSpPr/>
            <p:nvPr/>
          </p:nvSpPr>
          <p:spPr>
            <a:xfrm>
              <a:off x="-2157159" y="2665512"/>
              <a:ext cx="321991" cy="315588"/>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92" name="Picture 14" descr="Under construction icon. Under construction website button on white  background Stock Photo - Alamy">
              <a:extLst>
                <a:ext uri="{FF2B5EF4-FFF2-40B4-BE49-F238E27FC236}">
                  <a16:creationId xmlns:a16="http://schemas.microsoft.com/office/drawing/2014/main" id="{ABC7C2E3-E3DF-85A7-834C-A97E5DADD9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041" t="17992" r="30022" b="44794"/>
            <a:stretch>
              <a:fillRect/>
            </a:stretch>
          </p:blipFill>
          <p:spPr bwMode="auto">
            <a:xfrm>
              <a:off x="-2107525" y="2714625"/>
              <a:ext cx="224648" cy="229590"/>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Picture 4" descr="Epic Systems Corporation Logo PNG Vector (SVG) Free Download">
            <a:extLst>
              <a:ext uri="{FF2B5EF4-FFF2-40B4-BE49-F238E27FC236}">
                <a16:creationId xmlns:a16="http://schemas.microsoft.com/office/drawing/2014/main" id="{10D55514-97AF-ECC7-3E3E-7D4C8EA5608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6286" b="27319"/>
          <a:stretch>
            <a:fillRect/>
          </a:stretch>
        </p:blipFill>
        <p:spPr bwMode="auto">
          <a:xfrm>
            <a:off x="7465161" y="3980265"/>
            <a:ext cx="981219" cy="4552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Epic Introduces Agent Factory for Custom AI Agents | Epic posted on the  topic | LinkedIn">
            <a:extLst>
              <a:ext uri="{FF2B5EF4-FFF2-40B4-BE49-F238E27FC236}">
                <a16:creationId xmlns:a16="http://schemas.microsoft.com/office/drawing/2014/main" id="{E6E8DE5C-BECF-4D46-80CB-B108C9F14264}"/>
              </a:ext>
            </a:extLst>
          </p:cNvPr>
          <p:cNvPicPr>
            <a:picLocks noChangeAspect="1"/>
          </p:cNvPicPr>
          <p:nvPr/>
        </p:nvPicPr>
        <p:blipFill>
          <a:blip r:embed="rId11"/>
          <a:srcRect l="21529" t="31531" r="21383" b="30453"/>
          <a:stretch>
            <a:fillRect/>
          </a:stretch>
        </p:blipFill>
        <p:spPr>
          <a:xfrm>
            <a:off x="8523189" y="3991693"/>
            <a:ext cx="1154307" cy="432381"/>
          </a:xfrm>
          <a:prstGeom prst="rect">
            <a:avLst/>
          </a:prstGeom>
        </p:spPr>
      </p:pic>
      <p:grpSp>
        <p:nvGrpSpPr>
          <p:cNvPr id="8" name="Group 7">
            <a:extLst>
              <a:ext uri="{FF2B5EF4-FFF2-40B4-BE49-F238E27FC236}">
                <a16:creationId xmlns:a16="http://schemas.microsoft.com/office/drawing/2014/main" id="{0F69B6B7-F184-98E9-1585-7C8E7AE6CE2D}"/>
              </a:ext>
            </a:extLst>
          </p:cNvPr>
          <p:cNvGrpSpPr/>
          <p:nvPr/>
        </p:nvGrpSpPr>
        <p:grpSpPr>
          <a:xfrm>
            <a:off x="9626289" y="3853074"/>
            <a:ext cx="256032" cy="256032"/>
            <a:chOff x="938151" y="1372784"/>
            <a:chExt cx="457200" cy="457200"/>
          </a:xfrm>
          <a:solidFill>
            <a:schemeClr val="accent4"/>
          </a:solidFill>
        </p:grpSpPr>
        <p:sp>
          <p:nvSpPr>
            <p:cNvPr id="9" name="Oval 8">
              <a:extLst>
                <a:ext uri="{FF2B5EF4-FFF2-40B4-BE49-F238E27FC236}">
                  <a16:creationId xmlns:a16="http://schemas.microsoft.com/office/drawing/2014/main" id="{2AEEF951-C414-989D-45D1-92BB36829BBA}"/>
                </a:ext>
              </a:extLst>
            </p:cNvPr>
            <p:cNvSpPr/>
            <p:nvPr/>
          </p:nvSpPr>
          <p:spPr>
            <a:xfrm>
              <a:off x="938151" y="1372784"/>
              <a:ext cx="457200" cy="457200"/>
            </a:xfrm>
            <a:prstGeom prst="ellipse">
              <a:avLst/>
            </a:prstGeom>
            <a:grpFill/>
            <a:ln>
              <a:solidFill>
                <a:schemeClr val="tx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0" name="Graphic 9" descr="Magnifying glass with solid fill">
              <a:extLst>
                <a:ext uri="{FF2B5EF4-FFF2-40B4-BE49-F238E27FC236}">
                  <a16:creationId xmlns:a16="http://schemas.microsoft.com/office/drawing/2014/main" id="{6444D63B-2598-3262-1D94-BD90207F3AAA}"/>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1029590" y="1467217"/>
              <a:ext cx="274321" cy="268328"/>
            </a:xfrm>
            <a:prstGeom prst="rect">
              <a:avLst/>
            </a:prstGeom>
          </p:spPr>
        </p:pic>
      </p:grpSp>
    </p:spTree>
    <p:extLst>
      <p:ext uri="{BB962C8B-B14F-4D97-AF65-F5344CB8AC3E}">
        <p14:creationId xmlns:p14="http://schemas.microsoft.com/office/powerpoint/2010/main" val="2512831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CE54CF67-6E42-BA87-58BF-1DC5F6DB6B6E}"/>
              </a:ext>
            </a:extLst>
          </p:cNvPr>
          <p:cNvPicPr>
            <a:picLocks noGrp="1" noChangeAspect="1"/>
          </p:cNvPicPr>
          <p:nvPr>
            <p:ph type="pic" sz="quarter" idx="15"/>
          </p:nvPr>
        </p:nvPicPr>
        <p:blipFill>
          <a:blip r:embed="rId2"/>
          <a:stretch>
            <a:fillRect/>
          </a:stretch>
        </p:blipFill>
        <p:spPr>
          <a:xfrm>
            <a:off x="6406137" y="1300300"/>
            <a:ext cx="1700000" cy="1700000"/>
          </a:xfrm>
          <a:prstGeom prst="rect">
            <a:avLst/>
          </a:prstGeom>
        </p:spPr>
      </p:pic>
      <p:sp>
        <p:nvSpPr>
          <p:cNvPr id="20" name="Content Placeholder 19">
            <a:extLst>
              <a:ext uri="{FF2B5EF4-FFF2-40B4-BE49-F238E27FC236}">
                <a16:creationId xmlns:a16="http://schemas.microsoft.com/office/drawing/2014/main" id="{65273487-754B-4764-90CF-B526B4A1F8E1}"/>
              </a:ext>
            </a:extLst>
          </p:cNvPr>
          <p:cNvSpPr>
            <a:spLocks noGrp="1"/>
          </p:cNvSpPr>
          <p:nvPr>
            <p:ph idx="14"/>
          </p:nvPr>
        </p:nvSpPr>
        <p:spPr>
          <a:xfrm>
            <a:off x="1955798" y="1221015"/>
            <a:ext cx="3852000" cy="4930056"/>
          </a:xfrm>
        </p:spPr>
        <p:txBody>
          <a:bodyPr anchor="t">
            <a:normAutofit/>
          </a:bodyPr>
          <a:lstStyle/>
          <a:p>
            <a:pPr marL="342900" indent="-342900">
              <a:buFont typeface="Aptos" panose="020B0604020202020204" pitchFamily="34" charset="0"/>
              <a:buChar char="•"/>
            </a:pPr>
            <a:r>
              <a:rPr lang="en-GB" dirty="0"/>
              <a:t>“The reality layer for medical and surgical AI”</a:t>
            </a:r>
          </a:p>
          <a:p>
            <a:pPr marL="342900" indent="-342900">
              <a:buFont typeface="Aptos" panose="020B0604020202020204" pitchFamily="34" charset="0"/>
              <a:buChar char="•"/>
            </a:pPr>
            <a:r>
              <a:rPr lang="en-GB" dirty="0"/>
              <a:t>Bringing together medical and surgical intelligence with a focus on accessible data and industry collaboration to move the field forward.</a:t>
            </a:r>
          </a:p>
          <a:p>
            <a:pPr marL="342900" indent="-342900">
              <a:buFont typeface="Aptos" panose="020B0604020202020204" pitchFamily="34" charset="0"/>
              <a:buChar char="•"/>
            </a:pPr>
            <a:r>
              <a:rPr lang="en-GB" dirty="0"/>
              <a:t>Four pillars</a:t>
            </a:r>
          </a:p>
        </p:txBody>
      </p:sp>
      <p:sp>
        <p:nvSpPr>
          <p:cNvPr id="44" name="Text Placeholder 43">
            <a:extLst>
              <a:ext uri="{FF2B5EF4-FFF2-40B4-BE49-F238E27FC236}">
                <a16:creationId xmlns:a16="http://schemas.microsoft.com/office/drawing/2014/main" id="{437DBDD0-100F-427C-9E44-2DE9FCA034E3}"/>
              </a:ext>
            </a:extLst>
          </p:cNvPr>
          <p:cNvSpPr>
            <a:spLocks noGrp="1"/>
          </p:cNvSpPr>
          <p:nvPr>
            <p:ph type="body" sz="quarter" idx="16"/>
          </p:nvPr>
        </p:nvSpPr>
        <p:spPr>
          <a:xfrm>
            <a:off x="1955398" y="313200"/>
            <a:ext cx="8280802" cy="684000"/>
          </a:xfrm>
        </p:spPr>
        <p:txBody>
          <a:bodyPr anchor="t">
            <a:normAutofit/>
          </a:bodyPr>
          <a:lstStyle/>
          <a:p>
            <a:pPr>
              <a:lnSpc>
                <a:spcPct val="90000"/>
              </a:lnSpc>
              <a:spcAft>
                <a:spcPts val="600"/>
              </a:spcAft>
            </a:pPr>
            <a:r>
              <a:rPr lang="en-GB" dirty="0" err="1"/>
              <a:t>Center</a:t>
            </a:r>
            <a:r>
              <a:rPr lang="en-GB" dirty="0"/>
              <a:t> for Medical and Procedural Intelligence</a:t>
            </a:r>
          </a:p>
          <a:p>
            <a:pPr lvl="1">
              <a:lnSpc>
                <a:spcPct val="90000"/>
              </a:lnSpc>
              <a:spcAft>
                <a:spcPts val="600"/>
              </a:spcAft>
            </a:pPr>
            <a:r>
              <a:rPr lang="en-GB" dirty="0">
                <a:solidFill>
                  <a:srgbClr val="009EDF"/>
                </a:solidFill>
              </a:rPr>
              <a:t>Organizing principles</a:t>
            </a:r>
          </a:p>
        </p:txBody>
      </p:sp>
      <p:sp>
        <p:nvSpPr>
          <p:cNvPr id="47" name="Slide Number Placeholder 46">
            <a:extLst>
              <a:ext uri="{FF2B5EF4-FFF2-40B4-BE49-F238E27FC236}">
                <a16:creationId xmlns:a16="http://schemas.microsoft.com/office/drawing/2014/main" id="{173BE56B-7EB8-4811-8425-578857AEC102}"/>
              </a:ext>
            </a:extLst>
          </p:cNvPr>
          <p:cNvSpPr>
            <a:spLocks noGrp="1"/>
          </p:cNvSpPr>
          <p:nvPr>
            <p:ph type="sldNum" sz="quarter" idx="4"/>
          </p:nvPr>
        </p:nvSpPr>
        <p:spPr>
          <a:xfrm>
            <a:off x="9352548" y="6427957"/>
            <a:ext cx="880477" cy="237233"/>
          </a:xfrm>
        </p:spPr>
        <p:txBody>
          <a:bodyPr anchor="t">
            <a:normAutofit/>
          </a:bodyPr>
          <a:lstStyle/>
          <a:p>
            <a:pPr>
              <a:spcAft>
                <a:spcPts val="600"/>
              </a:spcAft>
            </a:pPr>
            <a:fld id="{E8A74B61-50D3-3946-8366-1E447A2A8431}" type="slidenum">
              <a:rPr lang="en-US" smtClean="0"/>
              <a:pPr>
                <a:spcAft>
                  <a:spcPts val="600"/>
                </a:spcAft>
              </a:pPr>
              <a:t>14</a:t>
            </a:fld>
            <a:endParaRPr lang="en-US"/>
          </a:p>
        </p:txBody>
      </p:sp>
      <p:pic>
        <p:nvPicPr>
          <p:cNvPr id="5" name="Picture 4" descr="Adam Rodman, MD, MPH, FACP | BIDMC General Medicine Research">
            <a:extLst>
              <a:ext uri="{FF2B5EF4-FFF2-40B4-BE49-F238E27FC236}">
                <a16:creationId xmlns:a16="http://schemas.microsoft.com/office/drawing/2014/main" id="{E73A1C01-3D27-C4C8-C1C6-4FDC8F55B011}"/>
              </a:ext>
            </a:extLst>
          </p:cNvPr>
          <p:cNvPicPr>
            <a:picLocks noChangeAspect="1"/>
          </p:cNvPicPr>
          <p:nvPr/>
        </p:nvPicPr>
        <p:blipFill>
          <a:blip r:embed="rId3"/>
          <a:stretch>
            <a:fillRect/>
          </a:stretch>
        </p:blipFill>
        <p:spPr>
          <a:xfrm>
            <a:off x="1955798" y="4100000"/>
            <a:ext cx="1700000" cy="1700000"/>
          </a:xfrm>
          <a:prstGeom prst="ellipse">
            <a:avLst/>
          </a:prstGeom>
        </p:spPr>
      </p:pic>
      <p:pic>
        <p:nvPicPr>
          <p:cNvPr id="8" name="Picture 7" descr="Gabriel Brat | Department of Biomedical Informatics">
            <a:extLst>
              <a:ext uri="{FF2B5EF4-FFF2-40B4-BE49-F238E27FC236}">
                <a16:creationId xmlns:a16="http://schemas.microsoft.com/office/drawing/2014/main" id="{87F42989-4BAF-4A1B-39BD-3F76511B371B}"/>
              </a:ext>
            </a:extLst>
          </p:cNvPr>
          <p:cNvPicPr>
            <a:picLocks noChangeAspect="1"/>
          </p:cNvPicPr>
          <p:nvPr/>
        </p:nvPicPr>
        <p:blipFill>
          <a:blip r:embed="rId4"/>
          <a:srcRect t="7143" b="7143"/>
          <a:stretch>
            <a:fillRect/>
          </a:stretch>
        </p:blipFill>
        <p:spPr>
          <a:xfrm>
            <a:off x="3835798" y="4100000"/>
            <a:ext cx="1700000" cy="1700000"/>
          </a:xfrm>
          <a:prstGeom prst="ellipse">
            <a:avLst/>
          </a:prstGeom>
        </p:spPr>
      </p:pic>
      <p:sp>
        <p:nvSpPr>
          <p:cNvPr id="9" name="TextBox 8">
            <a:extLst>
              <a:ext uri="{FF2B5EF4-FFF2-40B4-BE49-F238E27FC236}">
                <a16:creationId xmlns:a16="http://schemas.microsoft.com/office/drawing/2014/main" id="{7FCD5589-04C6-B747-BAE2-95D2977E8837}"/>
              </a:ext>
            </a:extLst>
          </p:cNvPr>
          <p:cNvSpPr txBox="1"/>
          <p:nvPr/>
        </p:nvSpPr>
        <p:spPr>
          <a:xfrm>
            <a:off x="6096000" y="3162300"/>
            <a:ext cx="2095220" cy="400110"/>
          </a:xfrm>
          <a:prstGeom prst="rect">
            <a:avLst/>
          </a:prstGeom>
          <a:noFill/>
        </p:spPr>
        <p:txBody>
          <a:bodyPr wrap="square" rtlCol="0">
            <a:spAutoFit/>
          </a:bodyPr>
          <a:lstStyle/>
          <a:p>
            <a:pPr algn="ctr"/>
            <a:r>
              <a:rPr lang="en-US" sz="1000" dirty="0">
                <a:solidFill>
                  <a:srgbClr val="009EDF"/>
                </a:solidFill>
              </a:rPr>
              <a:t>Benchmarking and technical guidance for regulators</a:t>
            </a:r>
          </a:p>
        </p:txBody>
      </p:sp>
      <p:pic>
        <p:nvPicPr>
          <p:cNvPr id="11" name="Picture 10">
            <a:extLst>
              <a:ext uri="{FF2B5EF4-FFF2-40B4-BE49-F238E27FC236}">
                <a16:creationId xmlns:a16="http://schemas.microsoft.com/office/drawing/2014/main" id="{A9543D5D-44E2-DEAE-4F63-F297BCFB8F4D}"/>
              </a:ext>
            </a:extLst>
          </p:cNvPr>
          <p:cNvPicPr>
            <a:picLocks noChangeAspect="1"/>
          </p:cNvPicPr>
          <p:nvPr/>
        </p:nvPicPr>
        <p:blipFill>
          <a:blip r:embed="rId5"/>
          <a:stretch>
            <a:fillRect/>
          </a:stretch>
        </p:blipFill>
        <p:spPr>
          <a:xfrm>
            <a:off x="8503000" y="1150300"/>
            <a:ext cx="1750000" cy="2000000"/>
          </a:xfrm>
          <a:prstGeom prst="rect">
            <a:avLst/>
          </a:prstGeom>
        </p:spPr>
      </p:pic>
      <p:sp>
        <p:nvSpPr>
          <p:cNvPr id="13" name="TextBox 12">
            <a:extLst>
              <a:ext uri="{FF2B5EF4-FFF2-40B4-BE49-F238E27FC236}">
                <a16:creationId xmlns:a16="http://schemas.microsoft.com/office/drawing/2014/main" id="{E1D4C905-AA8D-8DF8-3FF0-D5CAC9BBF5BD}"/>
              </a:ext>
            </a:extLst>
          </p:cNvPr>
          <p:cNvSpPr txBox="1"/>
          <p:nvPr/>
        </p:nvSpPr>
        <p:spPr>
          <a:xfrm>
            <a:off x="8285399" y="3160067"/>
            <a:ext cx="2180396" cy="400110"/>
          </a:xfrm>
          <a:prstGeom prst="rect">
            <a:avLst/>
          </a:prstGeom>
          <a:noFill/>
        </p:spPr>
        <p:txBody>
          <a:bodyPr wrap="square" rtlCol="0">
            <a:spAutoFit/>
          </a:bodyPr>
          <a:lstStyle/>
          <a:p>
            <a:pPr algn="ctr"/>
            <a:r>
              <a:rPr lang="en-US" sz="1000" dirty="0">
                <a:solidFill>
                  <a:srgbClr val="009EDF"/>
                </a:solidFill>
              </a:rPr>
              <a:t>Curating high-quality </a:t>
            </a:r>
          </a:p>
          <a:p>
            <a:pPr algn="ctr"/>
            <a:r>
              <a:rPr lang="en-US" sz="1000" dirty="0">
                <a:solidFill>
                  <a:srgbClr val="009EDF"/>
                </a:solidFill>
              </a:rPr>
              <a:t>multimodal data sets</a:t>
            </a:r>
          </a:p>
        </p:txBody>
      </p:sp>
      <p:pic>
        <p:nvPicPr>
          <p:cNvPr id="15" name="Picture 14">
            <a:extLst>
              <a:ext uri="{FF2B5EF4-FFF2-40B4-BE49-F238E27FC236}">
                <a16:creationId xmlns:a16="http://schemas.microsoft.com/office/drawing/2014/main" id="{8D7490C3-B6CB-56BA-8B74-E2F8B48A3D87}"/>
              </a:ext>
            </a:extLst>
          </p:cNvPr>
          <p:cNvPicPr>
            <a:picLocks noChangeAspect="1"/>
          </p:cNvPicPr>
          <p:nvPr/>
        </p:nvPicPr>
        <p:blipFill>
          <a:blip r:embed="rId6"/>
          <a:stretch>
            <a:fillRect/>
          </a:stretch>
        </p:blipFill>
        <p:spPr>
          <a:xfrm>
            <a:off x="6256137" y="3963118"/>
            <a:ext cx="2000000" cy="1777344"/>
          </a:xfrm>
          <a:prstGeom prst="rect">
            <a:avLst/>
          </a:prstGeom>
        </p:spPr>
      </p:pic>
      <p:pic>
        <p:nvPicPr>
          <p:cNvPr id="17" name="Picture 16">
            <a:extLst>
              <a:ext uri="{FF2B5EF4-FFF2-40B4-BE49-F238E27FC236}">
                <a16:creationId xmlns:a16="http://schemas.microsoft.com/office/drawing/2014/main" id="{D416D151-3FB3-2AED-8261-D69804B312BF}"/>
              </a:ext>
            </a:extLst>
          </p:cNvPr>
          <p:cNvPicPr>
            <a:picLocks noChangeAspect="1"/>
          </p:cNvPicPr>
          <p:nvPr/>
        </p:nvPicPr>
        <p:blipFill>
          <a:blip r:embed="rId7"/>
          <a:stretch>
            <a:fillRect/>
          </a:stretch>
        </p:blipFill>
        <p:spPr>
          <a:xfrm>
            <a:off x="8378000" y="4051010"/>
            <a:ext cx="2000000" cy="1601563"/>
          </a:xfrm>
          <a:prstGeom prst="rect">
            <a:avLst/>
          </a:prstGeom>
        </p:spPr>
      </p:pic>
      <p:sp>
        <p:nvSpPr>
          <p:cNvPr id="19" name="TextBox 18">
            <a:extLst>
              <a:ext uri="{FF2B5EF4-FFF2-40B4-BE49-F238E27FC236}">
                <a16:creationId xmlns:a16="http://schemas.microsoft.com/office/drawing/2014/main" id="{D6F9DC72-643B-F142-8E29-9E5BFAD367A6}"/>
              </a:ext>
            </a:extLst>
          </p:cNvPr>
          <p:cNvSpPr txBox="1"/>
          <p:nvPr/>
        </p:nvSpPr>
        <p:spPr>
          <a:xfrm>
            <a:off x="6156916" y="5796413"/>
            <a:ext cx="2095220" cy="400110"/>
          </a:xfrm>
          <a:prstGeom prst="rect">
            <a:avLst/>
          </a:prstGeom>
          <a:noFill/>
        </p:spPr>
        <p:txBody>
          <a:bodyPr wrap="square" rtlCol="0">
            <a:spAutoFit/>
          </a:bodyPr>
          <a:lstStyle/>
          <a:p>
            <a:pPr algn="ctr"/>
            <a:r>
              <a:rPr lang="en-US" sz="1000" dirty="0">
                <a:solidFill>
                  <a:srgbClr val="009EDF"/>
                </a:solidFill>
              </a:rPr>
              <a:t>Creating interfaces for research with rich multimodal data</a:t>
            </a:r>
          </a:p>
        </p:txBody>
      </p:sp>
      <p:sp>
        <p:nvSpPr>
          <p:cNvPr id="22" name="TextBox 21">
            <a:extLst>
              <a:ext uri="{FF2B5EF4-FFF2-40B4-BE49-F238E27FC236}">
                <a16:creationId xmlns:a16="http://schemas.microsoft.com/office/drawing/2014/main" id="{B5A0D01D-D302-385D-4296-C846DA668682}"/>
              </a:ext>
            </a:extLst>
          </p:cNvPr>
          <p:cNvSpPr txBox="1"/>
          <p:nvPr/>
        </p:nvSpPr>
        <p:spPr>
          <a:xfrm>
            <a:off x="8327987" y="5823565"/>
            <a:ext cx="2095220" cy="400110"/>
          </a:xfrm>
          <a:prstGeom prst="rect">
            <a:avLst/>
          </a:prstGeom>
          <a:noFill/>
        </p:spPr>
        <p:txBody>
          <a:bodyPr wrap="square" rtlCol="0">
            <a:spAutoFit/>
          </a:bodyPr>
          <a:lstStyle/>
          <a:p>
            <a:pPr algn="ctr"/>
            <a:r>
              <a:rPr lang="en-US" sz="1000" dirty="0">
                <a:solidFill>
                  <a:srgbClr val="009EDF"/>
                </a:solidFill>
              </a:rPr>
              <a:t>Collaborative development and research with industry</a:t>
            </a:r>
          </a:p>
        </p:txBody>
      </p:sp>
    </p:spTree>
    <p:extLst>
      <p:ext uri="{BB962C8B-B14F-4D97-AF65-F5344CB8AC3E}">
        <p14:creationId xmlns:p14="http://schemas.microsoft.com/office/powerpoint/2010/main" val="1125365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82873-8053-C7E9-995B-AD13A0ACCC10}"/>
            </a:ext>
          </a:extLst>
        </p:cNvPr>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A75D72A7-BF76-60A0-36E7-27454F1F34D9}"/>
              </a:ext>
            </a:extLst>
          </p:cNvPr>
          <p:cNvSpPr>
            <a:spLocks noGrp="1"/>
          </p:cNvSpPr>
          <p:nvPr>
            <p:ph idx="14"/>
          </p:nvPr>
        </p:nvSpPr>
        <p:spPr>
          <a:xfrm>
            <a:off x="893464" y="1221015"/>
            <a:ext cx="3852000" cy="3558249"/>
          </a:xfrm>
        </p:spPr>
        <p:txBody>
          <a:bodyPr anchor="t">
            <a:normAutofit/>
          </a:bodyPr>
          <a:lstStyle/>
          <a:p>
            <a:r>
              <a:rPr lang="en-GB" b="1" dirty="0">
                <a:solidFill>
                  <a:srgbClr val="009EDF"/>
                </a:solidFill>
              </a:rPr>
              <a:t>Internal governance and compliance</a:t>
            </a:r>
            <a:endParaRPr lang="en-GB" dirty="0">
              <a:solidFill>
                <a:srgbClr val="009EDF"/>
              </a:solidFill>
            </a:endParaRPr>
          </a:p>
          <a:p>
            <a:pPr marL="342900" indent="-342900">
              <a:spcBef>
                <a:spcPts val="2000"/>
              </a:spcBef>
              <a:buFont typeface="Aptos" panose="020B0604020202020204" pitchFamily="34" charset="0"/>
              <a:buChar char="•"/>
            </a:pPr>
            <a:r>
              <a:rPr lang="en-GB" dirty="0"/>
              <a:t>Legal pipeline for de-ID datasets</a:t>
            </a:r>
          </a:p>
          <a:p>
            <a:pPr marL="342900" indent="-342900">
              <a:spcBef>
                <a:spcPts val="2000"/>
              </a:spcBef>
              <a:buFont typeface="Aptos" panose="020B0604020202020204" pitchFamily="34" charset="0"/>
              <a:buChar char="•"/>
            </a:pPr>
            <a:r>
              <a:rPr lang="en-GB" dirty="0"/>
              <a:t>Finalized stable co-development pathway for industry relationships</a:t>
            </a:r>
          </a:p>
          <a:p>
            <a:pPr marL="342900" indent="-342900">
              <a:spcBef>
                <a:spcPts val="2000"/>
              </a:spcBef>
              <a:buFont typeface="Aptos" panose="020B0604020202020204" pitchFamily="34" charset="0"/>
              <a:buChar char="•"/>
            </a:pPr>
            <a:r>
              <a:rPr lang="en-GB" dirty="0"/>
              <a:t>Unified governance of AI resources for research</a:t>
            </a:r>
          </a:p>
        </p:txBody>
      </p:sp>
      <p:sp>
        <p:nvSpPr>
          <p:cNvPr id="44" name="Text Placeholder 43">
            <a:extLst>
              <a:ext uri="{FF2B5EF4-FFF2-40B4-BE49-F238E27FC236}">
                <a16:creationId xmlns:a16="http://schemas.microsoft.com/office/drawing/2014/main" id="{CC19871D-6AD8-54DB-5D7E-B81EC0A3C514}"/>
              </a:ext>
            </a:extLst>
          </p:cNvPr>
          <p:cNvSpPr>
            <a:spLocks noGrp="1"/>
          </p:cNvSpPr>
          <p:nvPr>
            <p:ph type="body" sz="quarter" idx="16"/>
          </p:nvPr>
        </p:nvSpPr>
        <p:spPr>
          <a:xfrm>
            <a:off x="605063" y="313200"/>
            <a:ext cx="8280802" cy="684000"/>
          </a:xfrm>
        </p:spPr>
        <p:txBody>
          <a:bodyPr anchor="t">
            <a:normAutofit/>
          </a:bodyPr>
          <a:lstStyle/>
          <a:p>
            <a:pPr>
              <a:lnSpc>
                <a:spcPct val="90000"/>
              </a:lnSpc>
              <a:spcAft>
                <a:spcPts val="600"/>
              </a:spcAft>
            </a:pPr>
            <a:r>
              <a:rPr lang="en-GB" dirty="0" err="1"/>
              <a:t>Center</a:t>
            </a:r>
            <a:r>
              <a:rPr lang="en-GB" dirty="0"/>
              <a:t> for Medical and Procedural Intelligence</a:t>
            </a:r>
          </a:p>
          <a:p>
            <a:pPr lvl="1">
              <a:lnSpc>
                <a:spcPct val="90000"/>
              </a:lnSpc>
              <a:spcAft>
                <a:spcPts val="600"/>
              </a:spcAft>
            </a:pPr>
            <a:r>
              <a:rPr lang="en-GB" dirty="0">
                <a:solidFill>
                  <a:srgbClr val="009EDF"/>
                </a:solidFill>
              </a:rPr>
              <a:t>Our roadmap for the first year</a:t>
            </a:r>
          </a:p>
        </p:txBody>
      </p:sp>
      <p:sp>
        <p:nvSpPr>
          <p:cNvPr id="47" name="Slide Number Placeholder 46">
            <a:extLst>
              <a:ext uri="{FF2B5EF4-FFF2-40B4-BE49-F238E27FC236}">
                <a16:creationId xmlns:a16="http://schemas.microsoft.com/office/drawing/2014/main" id="{41E0A91F-81CC-50DF-AF77-CFFBD82A6D37}"/>
              </a:ext>
            </a:extLst>
          </p:cNvPr>
          <p:cNvSpPr>
            <a:spLocks noGrp="1"/>
          </p:cNvSpPr>
          <p:nvPr>
            <p:ph type="sldNum" sz="quarter" idx="4"/>
          </p:nvPr>
        </p:nvSpPr>
        <p:spPr>
          <a:xfrm>
            <a:off x="9352548" y="6427957"/>
            <a:ext cx="880477" cy="237233"/>
          </a:xfrm>
        </p:spPr>
        <p:txBody>
          <a:bodyPr anchor="t">
            <a:normAutofit/>
          </a:bodyPr>
          <a:lstStyle/>
          <a:p>
            <a:pPr>
              <a:spcAft>
                <a:spcPts val="600"/>
              </a:spcAft>
            </a:pPr>
            <a:fld id="{E8A74B61-50D3-3946-8366-1E447A2A8431}" type="slidenum">
              <a:rPr lang="en-US" smtClean="0"/>
              <a:pPr>
                <a:spcAft>
                  <a:spcPts val="600"/>
                </a:spcAft>
              </a:pPr>
              <a:t>15</a:t>
            </a:fld>
            <a:endParaRPr lang="en-US"/>
          </a:p>
        </p:txBody>
      </p:sp>
      <p:sp>
        <p:nvSpPr>
          <p:cNvPr id="2" name="Content Placeholder 19">
            <a:extLst>
              <a:ext uri="{FF2B5EF4-FFF2-40B4-BE49-F238E27FC236}">
                <a16:creationId xmlns:a16="http://schemas.microsoft.com/office/drawing/2014/main" id="{71A1A71E-5ACC-E4E1-3578-D01657C6F0A7}"/>
              </a:ext>
            </a:extLst>
          </p:cNvPr>
          <p:cNvSpPr txBox="1">
            <a:spLocks/>
          </p:cNvSpPr>
          <p:nvPr/>
        </p:nvSpPr>
        <p:spPr>
          <a:xfrm>
            <a:off x="6381024" y="1221015"/>
            <a:ext cx="3852000" cy="3558249"/>
          </a:xfrm>
          <a:prstGeom prst="rect">
            <a:avLst/>
          </a:prstGeom>
        </p:spPr>
        <p:txBody>
          <a:bodyPr vert="horz" lIns="0" tIns="0" rIns="0" bIns="0" rtlCol="0" anchor="t" anchorCtr="0">
            <a:normAutofit fontScale="92500" lnSpcReduction="10000"/>
          </a:bodyPr>
          <a:lstStyle>
            <a:lvl1pPr marL="0" indent="0" algn="l" defTabSz="914400" rtl="0" eaLnBrk="1" latinLnBrk="0" hangingPunct="1">
              <a:lnSpc>
                <a:spcPct val="100000"/>
              </a:lnSpc>
              <a:spcBef>
                <a:spcPts val="0"/>
              </a:spcBef>
              <a:spcAft>
                <a:spcPts val="1000"/>
              </a:spcAft>
              <a:buFont typeface="Aptos" panose="020B0604020202020204" pitchFamily="34" charset="0"/>
              <a:buNone/>
              <a:defRPr sz="1900" kern="1200">
                <a:solidFill>
                  <a:schemeClr val="tx2"/>
                </a:solidFill>
                <a:latin typeface="+mn-lt"/>
                <a:ea typeface="+mn-ea"/>
                <a:cs typeface="+mn-cs"/>
              </a:defRPr>
            </a:lvl1pPr>
            <a:lvl2pPr marL="180000" indent="-216000" algn="l" defTabSz="914400" rtl="0" eaLnBrk="1" latinLnBrk="0" hangingPunct="1">
              <a:lnSpc>
                <a:spcPct val="100000"/>
              </a:lnSpc>
              <a:spcBef>
                <a:spcPts val="0"/>
              </a:spcBef>
              <a:spcAft>
                <a:spcPts val="1000"/>
              </a:spcAft>
              <a:buFont typeface="Aptos" panose="020B0604020202020204" pitchFamily="34" charset="0"/>
              <a:buChar char="•"/>
              <a:defRPr sz="1900" kern="1200">
                <a:solidFill>
                  <a:schemeClr val="tx2"/>
                </a:solidFill>
                <a:latin typeface="+mn-lt"/>
                <a:ea typeface="+mn-ea"/>
                <a:cs typeface="+mn-cs"/>
              </a:defRPr>
            </a:lvl2pPr>
            <a:lvl3pPr marL="180000" indent="-216000" algn="l" defTabSz="914400" rtl="0" eaLnBrk="1" latinLnBrk="0" hangingPunct="1">
              <a:lnSpc>
                <a:spcPct val="100000"/>
              </a:lnSpc>
              <a:spcBef>
                <a:spcPts val="0"/>
              </a:spcBef>
              <a:spcAft>
                <a:spcPts val="1000"/>
              </a:spcAft>
              <a:buFont typeface="Symbol" panose="05050102010706020507" pitchFamily="18" charset="2"/>
              <a:buChar char="-"/>
              <a:defRPr sz="1900" kern="1200">
                <a:solidFill>
                  <a:schemeClr val="tx2"/>
                </a:solidFill>
                <a:latin typeface="+mn-lt"/>
                <a:ea typeface="+mn-ea"/>
                <a:cs typeface="+mn-cs"/>
              </a:defRPr>
            </a:lvl3pPr>
            <a:lvl4pPr marL="395288" indent="-179388" algn="l" defTabSz="914400" rtl="0" eaLnBrk="1" latinLnBrk="0" hangingPunct="1">
              <a:lnSpc>
                <a:spcPct val="100000"/>
              </a:lnSpc>
              <a:spcBef>
                <a:spcPts val="0"/>
              </a:spcBef>
              <a:spcAft>
                <a:spcPts val="1000"/>
              </a:spcAft>
              <a:buFont typeface="Symbol" panose="05050102010706020507" pitchFamily="18" charset="2"/>
              <a:buChar char="-"/>
              <a:defRPr sz="1900" kern="1200">
                <a:solidFill>
                  <a:schemeClr val="tx2"/>
                </a:solidFill>
                <a:latin typeface="+mn-lt"/>
                <a:ea typeface="+mn-ea"/>
                <a:cs typeface="+mn-cs"/>
              </a:defRPr>
            </a:lvl4pPr>
            <a:lvl5pPr marL="576000" indent="-179388" algn="l" defTabSz="914400" rtl="0" eaLnBrk="1" latinLnBrk="0" hangingPunct="1">
              <a:lnSpc>
                <a:spcPct val="100000"/>
              </a:lnSpc>
              <a:spcBef>
                <a:spcPts val="0"/>
              </a:spcBef>
              <a:spcAft>
                <a:spcPts val="1000"/>
              </a:spcAft>
              <a:buFont typeface="Symbol" panose="05050102010706020507" pitchFamily="18" charset="2"/>
              <a:buChar char="-"/>
              <a:defRPr sz="1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9pPr>
          </a:lstStyle>
          <a:p>
            <a:r>
              <a:rPr lang="en-GB" b="1" dirty="0">
                <a:solidFill>
                  <a:schemeClr val="accent3"/>
                </a:solidFill>
              </a:rPr>
              <a:t>Internal assets</a:t>
            </a:r>
          </a:p>
          <a:p>
            <a:pPr marL="342900" indent="-342900">
              <a:buFont typeface="Aptos" panose="020B0604020202020204" pitchFamily="34" charset="0"/>
              <a:buChar char="•"/>
            </a:pPr>
            <a:r>
              <a:rPr lang="en-GB" dirty="0"/>
              <a:t>Large de-ID datasets, ready for use with external partners</a:t>
            </a:r>
          </a:p>
          <a:p>
            <a:pPr marL="342900" indent="-342900">
              <a:buFont typeface="Aptos" panose="020B0604020202020204" pitchFamily="34" charset="0"/>
              <a:buChar char="•"/>
            </a:pPr>
            <a:r>
              <a:rPr lang="en-GB" dirty="0"/>
              <a:t>Centralized resources with an interface for querying multimodal data</a:t>
            </a:r>
          </a:p>
          <a:p>
            <a:pPr marL="342900" indent="-342900">
              <a:buFont typeface="Aptos" panose="020B0604020202020204" pitchFamily="34" charset="0"/>
              <a:buChar char="•"/>
            </a:pPr>
            <a:r>
              <a:rPr lang="en-GB" dirty="0"/>
              <a:t>Staff of analysts, ETL specialists, and software engineers</a:t>
            </a:r>
          </a:p>
          <a:p>
            <a:pPr marL="342900" indent="-342900">
              <a:buFont typeface="Aptos" panose="020B0604020202020204" pitchFamily="34" charset="0"/>
              <a:buChar char="•"/>
            </a:pPr>
            <a:r>
              <a:rPr lang="en-GB" dirty="0"/>
              <a:t>Visiting scientists from industry</a:t>
            </a:r>
          </a:p>
          <a:p>
            <a:pPr marL="342900" indent="-342900">
              <a:buFont typeface="Aptos" panose="020B0604020202020204" pitchFamily="34" charset="0"/>
              <a:buChar char="•"/>
            </a:pPr>
            <a:r>
              <a:rPr lang="en-GB" dirty="0"/>
              <a:t>Access to high-power onsite computing services</a:t>
            </a:r>
          </a:p>
          <a:p>
            <a:pPr marL="342900" indent="-342900">
              <a:buFont typeface="Aptos" panose="020B0604020202020204" pitchFamily="34" charset="0"/>
              <a:buChar char="•"/>
            </a:pPr>
            <a:endParaRPr lang="en-GB" dirty="0"/>
          </a:p>
        </p:txBody>
      </p:sp>
      <p:sp>
        <p:nvSpPr>
          <p:cNvPr id="7" name="Content Placeholder 19">
            <a:extLst>
              <a:ext uri="{FF2B5EF4-FFF2-40B4-BE49-F238E27FC236}">
                <a16:creationId xmlns:a16="http://schemas.microsoft.com/office/drawing/2014/main" id="{C9351B9C-E396-5112-0B72-73F7C73C6B0A}"/>
              </a:ext>
            </a:extLst>
          </p:cNvPr>
          <p:cNvSpPr txBox="1">
            <a:spLocks/>
          </p:cNvSpPr>
          <p:nvPr/>
        </p:nvSpPr>
        <p:spPr>
          <a:xfrm>
            <a:off x="893464" y="5003079"/>
            <a:ext cx="8280802" cy="1321521"/>
          </a:xfrm>
          <a:prstGeom prst="rect">
            <a:avLst/>
          </a:prstGeom>
        </p:spPr>
        <p:txBody>
          <a:bodyPr vert="horz" lIns="0" tIns="0" rIns="0" bIns="0" rtlCol="0" anchor="t" anchorCtr="0">
            <a:normAutofit/>
          </a:bodyPr>
          <a:lstStyle>
            <a:lvl1pPr marL="0" indent="0" algn="l" defTabSz="914400" rtl="0" eaLnBrk="1" latinLnBrk="0" hangingPunct="1">
              <a:lnSpc>
                <a:spcPct val="100000"/>
              </a:lnSpc>
              <a:spcBef>
                <a:spcPts val="0"/>
              </a:spcBef>
              <a:spcAft>
                <a:spcPts val="1000"/>
              </a:spcAft>
              <a:buFont typeface="Aptos" panose="020B0604020202020204" pitchFamily="34" charset="0"/>
              <a:buNone/>
              <a:defRPr sz="1900" kern="1200">
                <a:solidFill>
                  <a:schemeClr val="tx2"/>
                </a:solidFill>
                <a:latin typeface="+mn-lt"/>
                <a:ea typeface="+mn-ea"/>
                <a:cs typeface="+mn-cs"/>
              </a:defRPr>
            </a:lvl1pPr>
            <a:lvl2pPr marL="180000" indent="-216000" algn="l" defTabSz="914400" rtl="0" eaLnBrk="1" latinLnBrk="0" hangingPunct="1">
              <a:lnSpc>
                <a:spcPct val="100000"/>
              </a:lnSpc>
              <a:spcBef>
                <a:spcPts val="0"/>
              </a:spcBef>
              <a:spcAft>
                <a:spcPts val="1000"/>
              </a:spcAft>
              <a:buFont typeface="Aptos" panose="020B0604020202020204" pitchFamily="34" charset="0"/>
              <a:buChar char="•"/>
              <a:defRPr sz="1900" kern="1200">
                <a:solidFill>
                  <a:schemeClr val="tx2"/>
                </a:solidFill>
                <a:latin typeface="+mn-lt"/>
                <a:ea typeface="+mn-ea"/>
                <a:cs typeface="+mn-cs"/>
              </a:defRPr>
            </a:lvl2pPr>
            <a:lvl3pPr marL="180000" indent="-216000" algn="l" defTabSz="914400" rtl="0" eaLnBrk="1" latinLnBrk="0" hangingPunct="1">
              <a:lnSpc>
                <a:spcPct val="100000"/>
              </a:lnSpc>
              <a:spcBef>
                <a:spcPts val="0"/>
              </a:spcBef>
              <a:spcAft>
                <a:spcPts val="1000"/>
              </a:spcAft>
              <a:buFont typeface="Symbol" panose="05050102010706020507" pitchFamily="18" charset="2"/>
              <a:buChar char="-"/>
              <a:defRPr sz="1900" kern="1200">
                <a:solidFill>
                  <a:schemeClr val="tx2"/>
                </a:solidFill>
                <a:latin typeface="+mn-lt"/>
                <a:ea typeface="+mn-ea"/>
                <a:cs typeface="+mn-cs"/>
              </a:defRPr>
            </a:lvl3pPr>
            <a:lvl4pPr marL="395288" indent="-179388" algn="l" defTabSz="914400" rtl="0" eaLnBrk="1" latinLnBrk="0" hangingPunct="1">
              <a:lnSpc>
                <a:spcPct val="100000"/>
              </a:lnSpc>
              <a:spcBef>
                <a:spcPts val="0"/>
              </a:spcBef>
              <a:spcAft>
                <a:spcPts val="1000"/>
              </a:spcAft>
              <a:buFont typeface="Symbol" panose="05050102010706020507" pitchFamily="18" charset="2"/>
              <a:buChar char="-"/>
              <a:defRPr sz="1900" kern="1200">
                <a:solidFill>
                  <a:schemeClr val="tx2"/>
                </a:solidFill>
                <a:latin typeface="+mn-lt"/>
                <a:ea typeface="+mn-ea"/>
                <a:cs typeface="+mn-cs"/>
              </a:defRPr>
            </a:lvl4pPr>
            <a:lvl5pPr marL="576000" indent="-179388" algn="l" defTabSz="914400" rtl="0" eaLnBrk="1" latinLnBrk="0" hangingPunct="1">
              <a:lnSpc>
                <a:spcPct val="100000"/>
              </a:lnSpc>
              <a:spcBef>
                <a:spcPts val="0"/>
              </a:spcBef>
              <a:spcAft>
                <a:spcPts val="1000"/>
              </a:spcAft>
              <a:buFont typeface="Symbol" panose="05050102010706020507" pitchFamily="18" charset="2"/>
              <a:buChar char="-"/>
              <a:defRPr sz="19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ptos" panose="020B0604020202020204" pitchFamily="34" charset="0"/>
              <a:buChar char="•"/>
              <a:defRPr sz="1800" kern="1200">
                <a:solidFill>
                  <a:schemeClr val="tx1"/>
                </a:solidFill>
                <a:latin typeface="+mn-lt"/>
                <a:ea typeface="+mn-ea"/>
                <a:cs typeface="+mn-cs"/>
              </a:defRPr>
            </a:lvl9pPr>
          </a:lstStyle>
          <a:p>
            <a:r>
              <a:rPr lang="en-GB" b="1" dirty="0">
                <a:solidFill>
                  <a:schemeClr val="accent3"/>
                </a:solidFill>
              </a:rPr>
              <a:t>Externally-facing projects</a:t>
            </a:r>
          </a:p>
          <a:p>
            <a:pPr marL="342900" indent="-342900">
              <a:buFont typeface="Aptos" panose="020B0604020202020204" pitchFamily="34" charset="0"/>
              <a:buChar char="•"/>
            </a:pPr>
            <a:r>
              <a:rPr lang="en-GB" dirty="0"/>
              <a:t>Industry reports</a:t>
            </a:r>
          </a:p>
          <a:p>
            <a:pPr marL="342900" indent="-342900">
              <a:buFont typeface="Aptos" panose="020B0604020202020204" pitchFamily="34" charset="0"/>
              <a:buChar char="•"/>
            </a:pPr>
            <a:r>
              <a:rPr lang="en-GB" dirty="0"/>
              <a:t>Benchmark delivery to FDA/lab partners</a:t>
            </a:r>
          </a:p>
        </p:txBody>
      </p:sp>
    </p:spTree>
    <p:extLst>
      <p:ext uri="{BB962C8B-B14F-4D97-AF65-F5344CB8AC3E}">
        <p14:creationId xmlns:p14="http://schemas.microsoft.com/office/powerpoint/2010/main" val="3512591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8A6613D5-9BA3-4130-8CBD-C9D0FA0B95EF}"/>
              </a:ext>
            </a:extLst>
          </p:cNvPr>
          <p:cNvSpPr>
            <a:spLocks noGrp="1"/>
          </p:cNvSpPr>
          <p:nvPr>
            <p:ph type="body" sz="quarter" idx="14"/>
          </p:nvPr>
        </p:nvSpPr>
        <p:spPr/>
        <p:txBody>
          <a:bodyPr/>
          <a:lstStyle/>
          <a:p>
            <a:pPr>
              <a:lnSpc>
                <a:spcPct val="90000"/>
              </a:lnSpc>
              <a:spcAft>
                <a:spcPts val="600"/>
              </a:spcAft>
            </a:pPr>
            <a:r>
              <a:rPr lang="en-GB" dirty="0" err="1"/>
              <a:t>Center</a:t>
            </a:r>
            <a:r>
              <a:rPr lang="en-GB" dirty="0"/>
              <a:t> for Medical and Procedural Intelligence</a:t>
            </a:r>
          </a:p>
          <a:p>
            <a:pPr lvl="1"/>
            <a:r>
              <a:rPr lang="en-GB" dirty="0"/>
              <a:t>Current and Future Projects</a:t>
            </a:r>
          </a:p>
        </p:txBody>
      </p:sp>
      <p:sp>
        <p:nvSpPr>
          <p:cNvPr id="5" name="Content Placeholder 4">
            <a:extLst>
              <a:ext uri="{FF2B5EF4-FFF2-40B4-BE49-F238E27FC236}">
                <a16:creationId xmlns:a16="http://schemas.microsoft.com/office/drawing/2014/main" id="{A3D70C68-0D99-4ABA-9C79-08516E7D7B06}"/>
              </a:ext>
            </a:extLst>
          </p:cNvPr>
          <p:cNvSpPr>
            <a:spLocks noGrp="1"/>
          </p:cNvSpPr>
          <p:nvPr>
            <p:ph idx="1"/>
          </p:nvPr>
        </p:nvSpPr>
        <p:spPr>
          <a:xfrm>
            <a:off x="6096000" y="1821944"/>
            <a:ext cx="5516033" cy="3828797"/>
          </a:xfrm>
        </p:spPr>
        <p:txBody>
          <a:bodyPr/>
          <a:lstStyle/>
          <a:p>
            <a:r>
              <a:rPr lang="en-GB" sz="1600" b="1" dirty="0"/>
              <a:t>Google</a:t>
            </a:r>
            <a:r>
              <a:rPr lang="en-GB" sz="1600" dirty="0"/>
              <a:t>: Phase I clinical trial of patient-facing AI</a:t>
            </a:r>
          </a:p>
          <a:p>
            <a:r>
              <a:rPr lang="en-GB" sz="1600" b="1" dirty="0"/>
              <a:t>Google DeepMind</a:t>
            </a:r>
            <a:r>
              <a:rPr lang="en-GB" sz="1600" dirty="0"/>
              <a:t>: Research collaboration to build AI-first clinic of the future at BIDMC</a:t>
            </a:r>
          </a:p>
          <a:p>
            <a:r>
              <a:rPr lang="en-GB" sz="1600" b="1" dirty="0"/>
              <a:t>Meta</a:t>
            </a:r>
            <a:r>
              <a:rPr lang="en-GB" sz="1600" dirty="0"/>
              <a:t>: Meta egocentric human-AI collaboration</a:t>
            </a:r>
          </a:p>
          <a:p>
            <a:r>
              <a:rPr lang="en-GB" sz="1600" b="1" dirty="0"/>
              <a:t>Microsoft</a:t>
            </a:r>
            <a:r>
              <a:rPr lang="en-GB" sz="1600" dirty="0"/>
              <a:t>: Research collaboration agreement for optimizing patient-facing AI care</a:t>
            </a:r>
          </a:p>
          <a:p>
            <a:r>
              <a:rPr lang="en-GB" sz="1600" b="1" dirty="0"/>
              <a:t>Amazon </a:t>
            </a:r>
            <a:r>
              <a:rPr lang="en-GB" sz="1600" dirty="0"/>
              <a:t>(one medical): Benchmark metrics for patient-facing and doctor-facing AI</a:t>
            </a:r>
          </a:p>
          <a:p>
            <a:r>
              <a:rPr lang="en-GB" sz="1600" b="1" dirty="0"/>
              <a:t>NVIDIA</a:t>
            </a:r>
            <a:r>
              <a:rPr lang="en-GB" sz="1600" dirty="0"/>
              <a:t>: funding to support independent benchmarking leaderboards</a:t>
            </a:r>
          </a:p>
          <a:p>
            <a:r>
              <a:rPr lang="en-GB" sz="1600" dirty="0"/>
              <a:t>Also funded projects from </a:t>
            </a:r>
            <a:r>
              <a:rPr lang="en-GB" sz="1600" b="1" dirty="0"/>
              <a:t>NIH</a:t>
            </a:r>
            <a:r>
              <a:rPr lang="en-GB" sz="1600" dirty="0"/>
              <a:t>, </a:t>
            </a:r>
            <a:r>
              <a:rPr lang="en-GB" sz="1600" b="1" dirty="0"/>
              <a:t>National Academy of Medicine</a:t>
            </a:r>
            <a:r>
              <a:rPr lang="en-GB" sz="1600" dirty="0"/>
              <a:t>, </a:t>
            </a:r>
            <a:r>
              <a:rPr lang="en-GB" sz="1600" b="1" dirty="0"/>
              <a:t>ARPA-H</a:t>
            </a:r>
            <a:r>
              <a:rPr lang="en-GB" sz="1600" dirty="0"/>
              <a:t>, </a:t>
            </a:r>
            <a:r>
              <a:rPr lang="en-GB" sz="1600" b="1" dirty="0"/>
              <a:t>Moore Foundation</a:t>
            </a:r>
            <a:r>
              <a:rPr lang="en-GB" sz="1600" dirty="0"/>
              <a:t>, </a:t>
            </a:r>
            <a:r>
              <a:rPr lang="en-GB" sz="1600" b="1" dirty="0"/>
              <a:t>Macy Foundation</a:t>
            </a:r>
            <a:endParaRPr lang="en-GB" sz="1600" dirty="0"/>
          </a:p>
          <a:p>
            <a:endParaRPr lang="en-GB" b="1" dirty="0"/>
          </a:p>
        </p:txBody>
      </p:sp>
      <p:sp>
        <p:nvSpPr>
          <p:cNvPr id="3" name="Slide Number Placeholder 2">
            <a:extLst>
              <a:ext uri="{FF2B5EF4-FFF2-40B4-BE49-F238E27FC236}">
                <a16:creationId xmlns:a16="http://schemas.microsoft.com/office/drawing/2014/main" id="{E4905670-9B57-4FCF-97C3-8DC1D2B5770D}"/>
              </a:ext>
            </a:extLst>
          </p:cNvPr>
          <p:cNvSpPr>
            <a:spLocks noGrp="1"/>
          </p:cNvSpPr>
          <p:nvPr>
            <p:ph type="sldNum" sz="quarter" idx="4"/>
          </p:nvPr>
        </p:nvSpPr>
        <p:spPr/>
        <p:txBody>
          <a:bodyPr/>
          <a:lstStyle/>
          <a:p>
            <a:fld id="{E8A74B61-50D3-3946-8366-1E447A2A8431}" type="slidenum">
              <a:rPr lang="en-US" smtClean="0"/>
              <a:pPr/>
              <a:t>16</a:t>
            </a:fld>
            <a:endParaRPr lang="en-US" dirty="0"/>
          </a:p>
        </p:txBody>
      </p:sp>
      <p:pic>
        <p:nvPicPr>
          <p:cNvPr id="7" name="Picture 6" descr="Google logo - Wikipedia">
            <a:extLst>
              <a:ext uri="{FF2B5EF4-FFF2-40B4-BE49-F238E27FC236}">
                <a16:creationId xmlns:a16="http://schemas.microsoft.com/office/drawing/2014/main" id="{4B49BDE7-C217-419B-EA30-C590E03EDC93}"/>
              </a:ext>
            </a:extLst>
          </p:cNvPr>
          <p:cNvPicPr>
            <a:picLocks noChangeAspect="1"/>
          </p:cNvPicPr>
          <p:nvPr/>
        </p:nvPicPr>
        <p:blipFill>
          <a:blip r:embed="rId2"/>
          <a:stretch>
            <a:fillRect/>
          </a:stretch>
        </p:blipFill>
        <p:spPr>
          <a:xfrm>
            <a:off x="1030366" y="1268121"/>
            <a:ext cx="1114425" cy="1141171"/>
          </a:xfrm>
          <a:prstGeom prst="rect">
            <a:avLst/>
          </a:prstGeom>
        </p:spPr>
      </p:pic>
      <p:pic>
        <p:nvPicPr>
          <p:cNvPr id="9" name="Picture 8" descr="File:DeepMind new logo.svg - Wikimedia Commons">
            <a:extLst>
              <a:ext uri="{FF2B5EF4-FFF2-40B4-BE49-F238E27FC236}">
                <a16:creationId xmlns:a16="http://schemas.microsoft.com/office/drawing/2014/main" id="{DC5C5C64-B134-C220-71C7-05EDF32DED07}"/>
              </a:ext>
            </a:extLst>
          </p:cNvPr>
          <p:cNvPicPr>
            <a:picLocks noChangeAspect="1"/>
          </p:cNvPicPr>
          <p:nvPr/>
        </p:nvPicPr>
        <p:blipFill>
          <a:blip r:embed="rId3"/>
          <a:stretch>
            <a:fillRect/>
          </a:stretch>
        </p:blipFill>
        <p:spPr>
          <a:xfrm>
            <a:off x="1030365" y="2537462"/>
            <a:ext cx="3705224" cy="860693"/>
          </a:xfrm>
          <a:prstGeom prst="rect">
            <a:avLst/>
          </a:prstGeom>
        </p:spPr>
      </p:pic>
      <p:pic>
        <p:nvPicPr>
          <p:cNvPr id="10" name="Picture 9" descr="Microsoft Research - Wikipedia">
            <a:extLst>
              <a:ext uri="{FF2B5EF4-FFF2-40B4-BE49-F238E27FC236}">
                <a16:creationId xmlns:a16="http://schemas.microsoft.com/office/drawing/2014/main" id="{5BA0EF0F-635B-5205-12FE-D6BA2AA0B4EB}"/>
              </a:ext>
            </a:extLst>
          </p:cNvPr>
          <p:cNvPicPr>
            <a:picLocks noChangeAspect="1"/>
          </p:cNvPicPr>
          <p:nvPr/>
        </p:nvPicPr>
        <p:blipFill>
          <a:blip r:embed="rId4"/>
          <a:stretch>
            <a:fillRect/>
          </a:stretch>
        </p:blipFill>
        <p:spPr>
          <a:xfrm>
            <a:off x="1030365" y="3516799"/>
            <a:ext cx="3143250" cy="895350"/>
          </a:xfrm>
          <a:prstGeom prst="rect">
            <a:avLst/>
          </a:prstGeom>
        </p:spPr>
      </p:pic>
      <p:pic>
        <p:nvPicPr>
          <p:cNvPr id="11" name="Picture 10" descr="Amazon One Medical | Telehealth &amp; In-Person Visits | Primary Care">
            <a:extLst>
              <a:ext uri="{FF2B5EF4-FFF2-40B4-BE49-F238E27FC236}">
                <a16:creationId xmlns:a16="http://schemas.microsoft.com/office/drawing/2014/main" id="{4AE28E72-BCC2-25CC-198E-294566F30FE8}"/>
              </a:ext>
            </a:extLst>
          </p:cNvPr>
          <p:cNvPicPr>
            <a:picLocks noChangeAspect="1"/>
          </p:cNvPicPr>
          <p:nvPr/>
        </p:nvPicPr>
        <p:blipFill>
          <a:blip r:embed="rId5"/>
          <a:stretch>
            <a:fillRect/>
          </a:stretch>
        </p:blipFill>
        <p:spPr>
          <a:xfrm>
            <a:off x="1030365" y="4631314"/>
            <a:ext cx="1561440" cy="1566862"/>
          </a:xfrm>
          <a:prstGeom prst="rect">
            <a:avLst/>
          </a:prstGeom>
        </p:spPr>
      </p:pic>
      <p:pic>
        <p:nvPicPr>
          <p:cNvPr id="12" name="Picture 11" descr="Meta Logo, symbol, meaning, history, PNG, brand">
            <a:extLst>
              <a:ext uri="{FF2B5EF4-FFF2-40B4-BE49-F238E27FC236}">
                <a16:creationId xmlns:a16="http://schemas.microsoft.com/office/drawing/2014/main" id="{7DDDB874-1F8F-0DBD-8F4E-5C9BE4093D6A}"/>
              </a:ext>
            </a:extLst>
          </p:cNvPr>
          <p:cNvPicPr>
            <a:picLocks noChangeAspect="1"/>
          </p:cNvPicPr>
          <p:nvPr/>
        </p:nvPicPr>
        <p:blipFill>
          <a:blip r:embed="rId6"/>
          <a:stretch>
            <a:fillRect/>
          </a:stretch>
        </p:blipFill>
        <p:spPr>
          <a:xfrm>
            <a:off x="2698968" y="5063597"/>
            <a:ext cx="2204277" cy="1239906"/>
          </a:xfrm>
          <a:prstGeom prst="rect">
            <a:avLst/>
          </a:prstGeom>
        </p:spPr>
      </p:pic>
      <p:pic>
        <p:nvPicPr>
          <p:cNvPr id="13" name="Picture 12" descr="File:NVIDIA logo.svg - Wikimedia Commons">
            <a:extLst>
              <a:ext uri="{FF2B5EF4-FFF2-40B4-BE49-F238E27FC236}">
                <a16:creationId xmlns:a16="http://schemas.microsoft.com/office/drawing/2014/main" id="{5F7743A1-867F-6B7F-3447-F3E93770A4F1}"/>
              </a:ext>
            </a:extLst>
          </p:cNvPr>
          <p:cNvPicPr>
            <a:picLocks noChangeAspect="1"/>
          </p:cNvPicPr>
          <p:nvPr/>
        </p:nvPicPr>
        <p:blipFill>
          <a:blip r:embed="rId7"/>
          <a:stretch>
            <a:fillRect/>
          </a:stretch>
        </p:blipFill>
        <p:spPr>
          <a:xfrm>
            <a:off x="2698968" y="4673273"/>
            <a:ext cx="2129045" cy="390325"/>
          </a:xfrm>
          <a:prstGeom prst="rect">
            <a:avLst/>
          </a:prstGeom>
        </p:spPr>
      </p:pic>
    </p:spTree>
    <p:extLst>
      <p:ext uri="{BB962C8B-B14F-4D97-AF65-F5344CB8AC3E}">
        <p14:creationId xmlns:p14="http://schemas.microsoft.com/office/powerpoint/2010/main" val="4228223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BILH Digital Health Launchpad</a:t>
            </a:r>
          </a:p>
        </p:txBody>
      </p:sp>
      <p:sp>
        <p:nvSpPr>
          <p:cNvPr id="12" name="Subtitle"/>
          <p:cNvSpPr>
            <a:spLocks noGrp="1"/>
          </p:cNvSpPr>
          <p:nvPr>
            <p:ph type="body" sz="quarter" idx="13"/>
          </p:nvPr>
        </p:nvSpPr>
        <p:spPr/>
        <p:txBody>
          <a:bodyPr/>
          <a:lstStyle/>
          <a:p>
            <a:r>
              <a:rPr lang="en-US" b="0" i="1" dirty="0">
                <a:solidFill>
                  <a:srgbClr val="0069B4"/>
                </a:solidFill>
              </a:rPr>
              <a:t>Our Bridge &amp; Accelerator programs</a:t>
            </a:r>
          </a:p>
        </p:txBody>
      </p:sp>
      <p:sp>
        <p:nvSpPr>
          <p:cNvPr id="13" name="Slide Number"/>
          <p:cNvSpPr>
            <a:spLocks noGrp="1"/>
          </p:cNvSpPr>
          <p:nvPr>
            <p:ph type="sldNum" sz="quarter" idx="12"/>
          </p:nvPr>
        </p:nvSpPr>
        <p:spPr/>
        <p:txBody>
          <a:bodyPr/>
          <a:lstStyle/>
          <a:p>
            <a:fld id="{E8A74B61-50D3-3946-8366-1E447A2A8431}" type="slidenum">
              <a:rPr lang="en-US"/>
              <a:t>17</a:t>
            </a:fld>
            <a:endParaRPr lang="en-US"/>
          </a:p>
        </p:txBody>
      </p:sp>
      <p:sp>
        <p:nvSpPr>
          <p:cNvPr id="14" name="Shape 14"/>
          <p:cNvSpPr/>
          <p:nvPr/>
        </p:nvSpPr>
        <p:spPr>
          <a:xfrm>
            <a:off x="576072" y="1371600"/>
            <a:ext cx="11036808" cy="1188720"/>
          </a:xfrm>
          <a:prstGeom prst="roundRect">
            <a:avLst>
              <a:gd name="adj" fmla="val 8000"/>
            </a:avLst>
          </a:prstGeom>
          <a:solidFill>
            <a:srgbClr val="183E75"/>
          </a:solidFill>
          <a:ln>
            <a:noFill/>
          </a:ln>
        </p:spPr>
        <p:txBody>
          <a:bodyPr wrap="square" lIns="274320" tIns="91440" rIns="274320" bIns="91440" rtlCol="0" anchor="ctr">
            <a:noAutofit/>
          </a:bodyPr>
          <a:lstStyle/>
          <a:p>
            <a:pPr marL="0" indent="0" algn="l">
              <a:spcBef>
                <a:spcPts val="0"/>
              </a:spcBef>
              <a:spcAft>
                <a:spcPts val="300"/>
              </a:spcAft>
              <a:buNone/>
            </a:pPr>
            <a:r>
              <a:rPr lang="en-US" sz="1300" b="1" i="0" dirty="0">
                <a:solidFill>
                  <a:srgbClr val="F6C424"/>
                </a:solidFill>
                <a:latin typeface="Arial"/>
                <a:cs typeface="Arial"/>
              </a:rPr>
              <a:t>Mission</a:t>
            </a:r>
          </a:p>
          <a:p>
            <a:pPr marL="0" indent="0" algn="l">
              <a:spcBef>
                <a:spcPts val="0"/>
              </a:spcBef>
              <a:spcAft>
                <a:spcPts val="0"/>
              </a:spcAft>
              <a:buNone/>
            </a:pPr>
            <a:r>
              <a:rPr lang="en-US" sz="1300" b="0" i="0" dirty="0">
                <a:solidFill>
                  <a:srgbClr val="FFFFFF"/>
                </a:solidFill>
                <a:latin typeface="Arial"/>
                <a:cs typeface="Arial"/>
              </a:rPr>
              <a:t>Accelerate the development of digital health technologies that transform how care is delivered, by leveraging BILH’s diverse patient populations, real-world clinical settings, and integrated care infrastructure to deploy solutions that improve outcomes, expand access, and bring care closer to the communities we serve.</a:t>
            </a:r>
          </a:p>
        </p:txBody>
      </p:sp>
      <p:sp>
        <p:nvSpPr>
          <p:cNvPr id="15" name="Shape 15"/>
          <p:cNvSpPr txBox="1"/>
          <p:nvPr/>
        </p:nvSpPr>
        <p:spPr>
          <a:xfrm>
            <a:off x="576072" y="2743200"/>
            <a:ext cx="10972800" cy="32004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400" b="1" i="0" dirty="0">
                <a:solidFill>
                  <a:srgbClr val="183E75"/>
                </a:solidFill>
                <a:latin typeface="Arial"/>
                <a:cs typeface="Arial"/>
              </a:rPr>
              <a:t>The programs aim to:</a:t>
            </a:r>
          </a:p>
        </p:txBody>
      </p:sp>
      <p:sp>
        <p:nvSpPr>
          <p:cNvPr id="16" name="Shape 16"/>
          <p:cNvSpPr/>
          <p:nvPr/>
        </p:nvSpPr>
        <p:spPr>
          <a:xfrm>
            <a:off x="576072" y="3200400"/>
            <a:ext cx="3566160" cy="1417320"/>
          </a:xfrm>
          <a:prstGeom prst="roundRect">
            <a:avLst>
              <a:gd name="adj" fmla="val 6000"/>
            </a:avLst>
          </a:prstGeom>
          <a:solidFill>
            <a:srgbClr val="EDF2F8"/>
          </a:solidFill>
          <a:ln>
            <a:noFill/>
          </a:ln>
        </p:spPr>
        <p:txBody>
          <a:bodyPr/>
          <a:lstStyle/>
          <a:p>
            <a:endParaRPr lang="en-US"/>
          </a:p>
        </p:txBody>
      </p:sp>
      <p:sp>
        <p:nvSpPr>
          <p:cNvPr id="17" name="Shape 17"/>
          <p:cNvSpPr/>
          <p:nvPr/>
        </p:nvSpPr>
        <p:spPr>
          <a:xfrm>
            <a:off x="749808" y="3419856"/>
            <a:ext cx="566928" cy="566928"/>
          </a:xfrm>
          <a:prstGeom prst="ellipse">
            <a:avLst/>
          </a:prstGeom>
          <a:solidFill>
            <a:srgbClr val="0069B4"/>
          </a:solidFill>
          <a:ln>
            <a:noFill/>
          </a:ln>
        </p:spPr>
        <p:txBody>
          <a:bodyPr/>
          <a:lstStyle/>
          <a:p>
            <a:endParaRPr lang="en-US"/>
          </a:p>
        </p:txBody>
      </p:sp>
      <p:pic>
        <p:nvPicPr>
          <p:cNvPr id="18" name="FaCogs 18" descr="FaCogs"/>
          <p:cNvPicPr>
            <a:picLocks noChangeAspect="1"/>
          </p:cNvPicPr>
          <p:nvPr/>
        </p:nvPicPr>
        <p:blipFill>
          <a:blip r:embed="rId2"/>
          <a:stretch>
            <a:fillRect/>
          </a:stretch>
        </p:blipFill>
        <p:spPr>
          <a:xfrm>
            <a:off x="885871" y="3555919"/>
            <a:ext cx="294803" cy="294803"/>
          </a:xfrm>
          <a:prstGeom prst="rect">
            <a:avLst/>
          </a:prstGeom>
        </p:spPr>
      </p:pic>
      <p:sp>
        <p:nvSpPr>
          <p:cNvPr id="19" name="Shape 19"/>
          <p:cNvSpPr txBox="1"/>
          <p:nvPr/>
        </p:nvSpPr>
        <p:spPr>
          <a:xfrm>
            <a:off x="1472184" y="3364992"/>
            <a:ext cx="2560320" cy="36576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Enhance Operations</a:t>
            </a:r>
          </a:p>
        </p:txBody>
      </p:sp>
      <p:sp>
        <p:nvSpPr>
          <p:cNvPr id="20" name="Shape 20"/>
          <p:cNvSpPr txBox="1"/>
          <p:nvPr/>
        </p:nvSpPr>
        <p:spPr>
          <a:xfrm>
            <a:off x="1472184" y="3749040"/>
            <a:ext cx="2560320" cy="8229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595959"/>
                </a:solidFill>
                <a:latin typeface="Arial"/>
                <a:cs typeface="Arial"/>
              </a:rPr>
              <a:t>Reduce clinical and administrative burden through AI-assisted workflows, smart supply chain, and predictive staffing</a:t>
            </a:r>
          </a:p>
        </p:txBody>
      </p:sp>
      <p:sp>
        <p:nvSpPr>
          <p:cNvPr id="21" name="Shape 21"/>
          <p:cNvSpPr/>
          <p:nvPr/>
        </p:nvSpPr>
        <p:spPr>
          <a:xfrm>
            <a:off x="4311396" y="3200400"/>
            <a:ext cx="3566160" cy="1417320"/>
          </a:xfrm>
          <a:prstGeom prst="roundRect">
            <a:avLst>
              <a:gd name="adj" fmla="val 6000"/>
            </a:avLst>
          </a:prstGeom>
          <a:solidFill>
            <a:srgbClr val="EDF2F8"/>
          </a:solidFill>
          <a:ln>
            <a:noFill/>
          </a:ln>
        </p:spPr>
        <p:txBody>
          <a:bodyPr/>
          <a:lstStyle/>
          <a:p>
            <a:endParaRPr lang="en-US"/>
          </a:p>
        </p:txBody>
      </p:sp>
      <p:sp>
        <p:nvSpPr>
          <p:cNvPr id="22" name="Shape 22"/>
          <p:cNvSpPr/>
          <p:nvPr/>
        </p:nvSpPr>
        <p:spPr>
          <a:xfrm>
            <a:off x="4485132" y="3419856"/>
            <a:ext cx="566928" cy="566928"/>
          </a:xfrm>
          <a:prstGeom prst="ellipse">
            <a:avLst/>
          </a:prstGeom>
          <a:solidFill>
            <a:srgbClr val="0069B4"/>
          </a:solidFill>
          <a:ln>
            <a:noFill/>
          </a:ln>
        </p:spPr>
        <p:txBody>
          <a:bodyPr/>
          <a:lstStyle/>
          <a:p>
            <a:endParaRPr lang="en-US"/>
          </a:p>
        </p:txBody>
      </p:sp>
      <p:pic>
        <p:nvPicPr>
          <p:cNvPr id="23" name="FaMicroscope 23" descr="FaMicroscope"/>
          <p:cNvPicPr>
            <a:picLocks noChangeAspect="1"/>
          </p:cNvPicPr>
          <p:nvPr/>
        </p:nvPicPr>
        <p:blipFill>
          <a:blip r:embed="rId3"/>
          <a:stretch>
            <a:fillRect/>
          </a:stretch>
        </p:blipFill>
        <p:spPr>
          <a:xfrm>
            <a:off x="4621195" y="3555919"/>
            <a:ext cx="294803" cy="294803"/>
          </a:xfrm>
          <a:prstGeom prst="rect">
            <a:avLst/>
          </a:prstGeom>
        </p:spPr>
      </p:pic>
      <p:sp>
        <p:nvSpPr>
          <p:cNvPr id="24" name="Shape 24"/>
          <p:cNvSpPr txBox="1"/>
          <p:nvPr/>
        </p:nvSpPr>
        <p:spPr>
          <a:xfrm>
            <a:off x="5207508" y="3364992"/>
            <a:ext cx="2560320" cy="36576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Enhance Clinical Insights</a:t>
            </a:r>
          </a:p>
        </p:txBody>
      </p:sp>
      <p:sp>
        <p:nvSpPr>
          <p:cNvPr id="25" name="Shape 25"/>
          <p:cNvSpPr txBox="1"/>
          <p:nvPr/>
        </p:nvSpPr>
        <p:spPr>
          <a:xfrm>
            <a:off x="5207508" y="3749040"/>
            <a:ext cx="2560320" cy="8229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595959"/>
                </a:solidFill>
                <a:latin typeface="Arial"/>
                <a:cs typeface="Arial"/>
              </a:rPr>
              <a:t>AI-powered diagnostics, personalized care, and predictive models for early intervention</a:t>
            </a:r>
          </a:p>
        </p:txBody>
      </p:sp>
      <p:sp>
        <p:nvSpPr>
          <p:cNvPr id="26" name="Shape 26"/>
          <p:cNvSpPr/>
          <p:nvPr/>
        </p:nvSpPr>
        <p:spPr>
          <a:xfrm>
            <a:off x="8046720" y="3200400"/>
            <a:ext cx="3566160" cy="1417320"/>
          </a:xfrm>
          <a:prstGeom prst="roundRect">
            <a:avLst>
              <a:gd name="adj" fmla="val 6000"/>
            </a:avLst>
          </a:prstGeom>
          <a:solidFill>
            <a:srgbClr val="EDF2F8"/>
          </a:solidFill>
          <a:ln>
            <a:noFill/>
          </a:ln>
        </p:spPr>
        <p:txBody>
          <a:bodyPr/>
          <a:lstStyle/>
          <a:p>
            <a:endParaRPr lang="en-US"/>
          </a:p>
        </p:txBody>
      </p:sp>
      <p:sp>
        <p:nvSpPr>
          <p:cNvPr id="27" name="Shape 27"/>
          <p:cNvSpPr/>
          <p:nvPr/>
        </p:nvSpPr>
        <p:spPr>
          <a:xfrm>
            <a:off x="8220456" y="3419856"/>
            <a:ext cx="566928" cy="566928"/>
          </a:xfrm>
          <a:prstGeom prst="ellipse">
            <a:avLst/>
          </a:prstGeom>
          <a:solidFill>
            <a:srgbClr val="0069B4"/>
          </a:solidFill>
          <a:ln>
            <a:noFill/>
          </a:ln>
        </p:spPr>
        <p:txBody>
          <a:bodyPr/>
          <a:lstStyle/>
          <a:p>
            <a:endParaRPr lang="en-US"/>
          </a:p>
        </p:txBody>
      </p:sp>
      <p:pic>
        <p:nvPicPr>
          <p:cNvPr id="28" name="FaUsers 28" descr="FaUsers"/>
          <p:cNvPicPr>
            <a:picLocks noChangeAspect="1"/>
          </p:cNvPicPr>
          <p:nvPr/>
        </p:nvPicPr>
        <p:blipFill>
          <a:blip r:embed="rId4"/>
          <a:stretch>
            <a:fillRect/>
          </a:stretch>
        </p:blipFill>
        <p:spPr>
          <a:xfrm>
            <a:off x="8356519" y="3555919"/>
            <a:ext cx="294803" cy="294803"/>
          </a:xfrm>
          <a:prstGeom prst="rect">
            <a:avLst/>
          </a:prstGeom>
        </p:spPr>
      </p:pic>
      <p:sp>
        <p:nvSpPr>
          <p:cNvPr id="29" name="Shape 29"/>
          <p:cNvSpPr txBox="1"/>
          <p:nvPr/>
        </p:nvSpPr>
        <p:spPr>
          <a:xfrm>
            <a:off x="8942832" y="3364992"/>
            <a:ext cx="2560320" cy="36576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Empower Teams</a:t>
            </a:r>
          </a:p>
        </p:txBody>
      </p:sp>
      <p:sp>
        <p:nvSpPr>
          <p:cNvPr id="30" name="Shape 30"/>
          <p:cNvSpPr txBox="1"/>
          <p:nvPr/>
        </p:nvSpPr>
        <p:spPr>
          <a:xfrm>
            <a:off x="8942832" y="3749040"/>
            <a:ext cx="2560320" cy="8229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595959"/>
                </a:solidFill>
                <a:latin typeface="Arial"/>
                <a:cs typeface="Arial"/>
              </a:rPr>
              <a:t>Reduce burnout and improve satisfaction by automating documentation and routine tasks</a:t>
            </a:r>
          </a:p>
        </p:txBody>
      </p:sp>
      <p:sp>
        <p:nvSpPr>
          <p:cNvPr id="31" name="Shape 31"/>
          <p:cNvSpPr/>
          <p:nvPr/>
        </p:nvSpPr>
        <p:spPr>
          <a:xfrm>
            <a:off x="576072" y="4800600"/>
            <a:ext cx="3566160" cy="1417320"/>
          </a:xfrm>
          <a:prstGeom prst="roundRect">
            <a:avLst>
              <a:gd name="adj" fmla="val 6000"/>
            </a:avLst>
          </a:prstGeom>
          <a:solidFill>
            <a:srgbClr val="EDF2F8"/>
          </a:solidFill>
          <a:ln>
            <a:noFill/>
          </a:ln>
        </p:spPr>
        <p:txBody>
          <a:bodyPr/>
          <a:lstStyle/>
          <a:p>
            <a:endParaRPr lang="en-US"/>
          </a:p>
        </p:txBody>
      </p:sp>
      <p:sp>
        <p:nvSpPr>
          <p:cNvPr id="32" name="Shape 32"/>
          <p:cNvSpPr/>
          <p:nvPr/>
        </p:nvSpPr>
        <p:spPr>
          <a:xfrm>
            <a:off x="749808" y="5020056"/>
            <a:ext cx="566928" cy="566928"/>
          </a:xfrm>
          <a:prstGeom prst="ellipse">
            <a:avLst/>
          </a:prstGeom>
          <a:solidFill>
            <a:srgbClr val="0069B4"/>
          </a:solidFill>
          <a:ln>
            <a:noFill/>
          </a:ln>
        </p:spPr>
        <p:txBody>
          <a:bodyPr/>
          <a:lstStyle/>
          <a:p>
            <a:endParaRPr lang="en-US"/>
          </a:p>
        </p:txBody>
      </p:sp>
      <p:pic>
        <p:nvPicPr>
          <p:cNvPr id="33" name="FaDollarSign 33" descr="FaDollarSign"/>
          <p:cNvPicPr>
            <a:picLocks noChangeAspect="1"/>
          </p:cNvPicPr>
          <p:nvPr/>
        </p:nvPicPr>
        <p:blipFill>
          <a:blip r:embed="rId5"/>
          <a:stretch>
            <a:fillRect/>
          </a:stretch>
        </p:blipFill>
        <p:spPr>
          <a:xfrm>
            <a:off x="885871" y="5156119"/>
            <a:ext cx="294803" cy="294803"/>
          </a:xfrm>
          <a:prstGeom prst="rect">
            <a:avLst/>
          </a:prstGeom>
        </p:spPr>
      </p:pic>
      <p:sp>
        <p:nvSpPr>
          <p:cNvPr id="34" name="Shape 34"/>
          <p:cNvSpPr txBox="1"/>
          <p:nvPr/>
        </p:nvSpPr>
        <p:spPr>
          <a:xfrm>
            <a:off x="1472184" y="4965192"/>
            <a:ext cx="2560320" cy="36576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Promote Financial Sustainability</a:t>
            </a:r>
          </a:p>
        </p:txBody>
      </p:sp>
      <p:sp>
        <p:nvSpPr>
          <p:cNvPr id="35" name="Shape 35"/>
          <p:cNvSpPr txBox="1"/>
          <p:nvPr/>
        </p:nvSpPr>
        <p:spPr>
          <a:xfrm>
            <a:off x="1472184" y="5349240"/>
            <a:ext cx="2560320" cy="8229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595959"/>
                </a:solidFill>
                <a:latin typeface="Arial"/>
                <a:cs typeface="Arial"/>
              </a:rPr>
              <a:t>Improve margins through billing automation, operational AI, and revenue diversification</a:t>
            </a:r>
          </a:p>
        </p:txBody>
      </p:sp>
      <p:sp>
        <p:nvSpPr>
          <p:cNvPr id="36" name="Shape 36"/>
          <p:cNvSpPr/>
          <p:nvPr/>
        </p:nvSpPr>
        <p:spPr>
          <a:xfrm>
            <a:off x="4311396" y="4800600"/>
            <a:ext cx="3566160" cy="1417320"/>
          </a:xfrm>
          <a:prstGeom prst="roundRect">
            <a:avLst>
              <a:gd name="adj" fmla="val 6000"/>
            </a:avLst>
          </a:prstGeom>
          <a:solidFill>
            <a:srgbClr val="EDF2F8"/>
          </a:solidFill>
          <a:ln>
            <a:noFill/>
          </a:ln>
        </p:spPr>
        <p:txBody>
          <a:bodyPr/>
          <a:lstStyle/>
          <a:p>
            <a:endParaRPr lang="en-US"/>
          </a:p>
        </p:txBody>
      </p:sp>
      <p:sp>
        <p:nvSpPr>
          <p:cNvPr id="37" name="Shape 37"/>
          <p:cNvSpPr/>
          <p:nvPr/>
        </p:nvSpPr>
        <p:spPr>
          <a:xfrm>
            <a:off x="4485132" y="5020056"/>
            <a:ext cx="566928" cy="566928"/>
          </a:xfrm>
          <a:prstGeom prst="ellipse">
            <a:avLst/>
          </a:prstGeom>
          <a:solidFill>
            <a:srgbClr val="0069B4"/>
          </a:solidFill>
          <a:ln>
            <a:noFill/>
          </a:ln>
        </p:spPr>
        <p:txBody>
          <a:bodyPr/>
          <a:lstStyle/>
          <a:p>
            <a:endParaRPr lang="en-US"/>
          </a:p>
        </p:txBody>
      </p:sp>
      <p:pic>
        <p:nvPicPr>
          <p:cNvPr id="38" name="FaHeartbeat 38" descr="FaHeartbeat"/>
          <p:cNvPicPr>
            <a:picLocks noChangeAspect="1"/>
          </p:cNvPicPr>
          <p:nvPr/>
        </p:nvPicPr>
        <p:blipFill>
          <a:blip r:embed="rId6"/>
          <a:stretch>
            <a:fillRect/>
          </a:stretch>
        </p:blipFill>
        <p:spPr>
          <a:xfrm>
            <a:off x="4621195" y="5156119"/>
            <a:ext cx="294803" cy="294803"/>
          </a:xfrm>
          <a:prstGeom prst="rect">
            <a:avLst/>
          </a:prstGeom>
        </p:spPr>
      </p:pic>
      <p:sp>
        <p:nvSpPr>
          <p:cNvPr id="39" name="Shape 39"/>
          <p:cNvSpPr txBox="1"/>
          <p:nvPr/>
        </p:nvSpPr>
        <p:spPr>
          <a:xfrm>
            <a:off x="5207508" y="4965192"/>
            <a:ext cx="2560320" cy="36576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Improve Patient Experience</a:t>
            </a:r>
          </a:p>
        </p:txBody>
      </p:sp>
      <p:sp>
        <p:nvSpPr>
          <p:cNvPr id="40" name="Shape 40"/>
          <p:cNvSpPr txBox="1"/>
          <p:nvPr/>
        </p:nvSpPr>
        <p:spPr>
          <a:xfrm>
            <a:off x="5207508" y="5349240"/>
            <a:ext cx="2560320" cy="8229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595959"/>
                </a:solidFill>
                <a:latin typeface="Arial"/>
                <a:cs typeface="Arial"/>
              </a:rPr>
              <a:t>Expand reach through virtual care, remote monitoring, and personalized care pathways</a:t>
            </a:r>
          </a:p>
        </p:txBody>
      </p:sp>
      <p:sp>
        <p:nvSpPr>
          <p:cNvPr id="41" name="Shape 41"/>
          <p:cNvSpPr/>
          <p:nvPr/>
        </p:nvSpPr>
        <p:spPr>
          <a:xfrm>
            <a:off x="8046720" y="4800600"/>
            <a:ext cx="3566160" cy="1417320"/>
          </a:xfrm>
          <a:prstGeom prst="roundRect">
            <a:avLst>
              <a:gd name="adj" fmla="val 6000"/>
            </a:avLst>
          </a:prstGeom>
          <a:solidFill>
            <a:srgbClr val="EDF2F8"/>
          </a:solidFill>
          <a:ln>
            <a:noFill/>
          </a:ln>
        </p:spPr>
        <p:txBody>
          <a:bodyPr/>
          <a:lstStyle/>
          <a:p>
            <a:endParaRPr lang="en-US"/>
          </a:p>
        </p:txBody>
      </p:sp>
      <p:sp>
        <p:nvSpPr>
          <p:cNvPr id="42" name="Shape 42"/>
          <p:cNvSpPr/>
          <p:nvPr/>
        </p:nvSpPr>
        <p:spPr>
          <a:xfrm>
            <a:off x="8220456" y="5020056"/>
            <a:ext cx="566928" cy="566928"/>
          </a:xfrm>
          <a:prstGeom prst="ellipse">
            <a:avLst/>
          </a:prstGeom>
          <a:solidFill>
            <a:srgbClr val="0069B4"/>
          </a:solidFill>
          <a:ln>
            <a:noFill/>
          </a:ln>
        </p:spPr>
        <p:txBody>
          <a:bodyPr/>
          <a:lstStyle/>
          <a:p>
            <a:endParaRPr lang="en-US"/>
          </a:p>
        </p:txBody>
      </p:sp>
      <p:pic>
        <p:nvPicPr>
          <p:cNvPr id="43" name="FaHospital 43" descr="FaHospital"/>
          <p:cNvPicPr>
            <a:picLocks noChangeAspect="1"/>
          </p:cNvPicPr>
          <p:nvPr/>
        </p:nvPicPr>
        <p:blipFill>
          <a:blip r:embed="rId7"/>
          <a:stretch>
            <a:fillRect/>
          </a:stretch>
        </p:blipFill>
        <p:spPr>
          <a:xfrm>
            <a:off x="8356519" y="5156119"/>
            <a:ext cx="294803" cy="294803"/>
          </a:xfrm>
          <a:prstGeom prst="rect">
            <a:avLst/>
          </a:prstGeom>
        </p:spPr>
      </p:pic>
      <p:sp>
        <p:nvSpPr>
          <p:cNvPr id="44" name="Shape 44"/>
          <p:cNvSpPr txBox="1"/>
          <p:nvPr/>
        </p:nvSpPr>
        <p:spPr>
          <a:xfrm>
            <a:off x="8942832" y="4965192"/>
            <a:ext cx="2560320" cy="36576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300" b="1" i="0" dirty="0">
                <a:solidFill>
                  <a:srgbClr val="183E75"/>
                </a:solidFill>
                <a:latin typeface="Arial"/>
                <a:cs typeface="Arial"/>
              </a:rPr>
              <a:t>Competitive Positioning</a:t>
            </a:r>
          </a:p>
        </p:txBody>
      </p:sp>
      <p:sp>
        <p:nvSpPr>
          <p:cNvPr id="45" name="Shape 45"/>
          <p:cNvSpPr txBox="1"/>
          <p:nvPr/>
        </p:nvSpPr>
        <p:spPr>
          <a:xfrm>
            <a:off x="8942832" y="5349240"/>
            <a:ext cx="2560320" cy="8229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595959"/>
                </a:solidFill>
                <a:latin typeface="Arial"/>
                <a:cs typeface="Arial"/>
              </a:rPr>
              <a:t>Make BILH a preferred academic validation partner and a hub that attracts talent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Two Paths into BILH</a:t>
            </a:r>
          </a:p>
        </p:txBody>
      </p:sp>
      <p:sp>
        <p:nvSpPr>
          <p:cNvPr id="12" name="Subtitle"/>
          <p:cNvSpPr>
            <a:spLocks noGrp="1"/>
          </p:cNvSpPr>
          <p:nvPr>
            <p:ph type="body" sz="quarter" idx="13"/>
          </p:nvPr>
        </p:nvSpPr>
        <p:spPr/>
        <p:txBody>
          <a:bodyPr/>
          <a:lstStyle/>
          <a:p>
            <a:r>
              <a:rPr lang="en-US" b="0" i="1" dirty="0">
                <a:solidFill>
                  <a:srgbClr val="0069B4"/>
                </a:solidFill>
              </a:rPr>
              <a:t>The Bridge &amp; Accelerator programs</a:t>
            </a:r>
          </a:p>
        </p:txBody>
      </p:sp>
      <p:sp>
        <p:nvSpPr>
          <p:cNvPr id="13" name="Slide Number"/>
          <p:cNvSpPr>
            <a:spLocks noGrp="1"/>
          </p:cNvSpPr>
          <p:nvPr>
            <p:ph type="sldNum" sz="quarter" idx="12"/>
          </p:nvPr>
        </p:nvSpPr>
        <p:spPr/>
        <p:txBody>
          <a:bodyPr/>
          <a:lstStyle/>
          <a:p>
            <a:fld id="{E8A74B61-50D3-3946-8366-1E447A2A8431}" type="slidenum">
              <a:rPr lang="en-US"/>
              <a:t>18</a:t>
            </a:fld>
            <a:endParaRPr lang="en-US"/>
          </a:p>
        </p:txBody>
      </p:sp>
      <p:sp>
        <p:nvSpPr>
          <p:cNvPr id="14" name="Shape 14"/>
          <p:cNvSpPr/>
          <p:nvPr/>
        </p:nvSpPr>
        <p:spPr>
          <a:xfrm>
            <a:off x="576072" y="1371600"/>
            <a:ext cx="5422392" cy="457200"/>
          </a:xfrm>
          <a:prstGeom prst="rect">
            <a:avLst/>
          </a:prstGeom>
          <a:solidFill>
            <a:srgbClr val="183E75"/>
          </a:solidFill>
          <a:ln>
            <a:noFill/>
          </a:ln>
        </p:spPr>
        <p:txBody>
          <a:bodyPr wrap="square" lIns="182880" tIns="0" rIns="182880" bIns="0" rtlCol="0" anchor="ctr">
            <a:noAutofit/>
          </a:bodyPr>
          <a:lstStyle/>
          <a:p>
            <a:pPr marL="0" indent="0" algn="l">
              <a:spcBef>
                <a:spcPts val="0"/>
              </a:spcBef>
              <a:spcAft>
                <a:spcPts val="0"/>
              </a:spcAft>
              <a:buNone/>
            </a:pPr>
            <a:r>
              <a:rPr lang="en-US" sz="1500" b="1" i="0" dirty="0">
                <a:solidFill>
                  <a:srgbClr val="FFFFFF"/>
                </a:solidFill>
                <a:latin typeface="Arial"/>
                <a:cs typeface="Arial"/>
              </a:rPr>
              <a:t>The Bridge Program</a:t>
            </a:r>
            <a:r>
              <a:rPr lang="en-US" sz="1200" b="0" i="1" dirty="0">
                <a:solidFill>
                  <a:srgbClr val="FFFFFF"/>
                </a:solidFill>
                <a:latin typeface="Arial"/>
                <a:cs typeface="Arial"/>
              </a:rPr>
              <a:t>   For external health tech startups</a:t>
            </a:r>
          </a:p>
        </p:txBody>
      </p:sp>
      <p:sp>
        <p:nvSpPr>
          <p:cNvPr id="15" name="Shape 15"/>
          <p:cNvSpPr/>
          <p:nvPr/>
        </p:nvSpPr>
        <p:spPr>
          <a:xfrm>
            <a:off x="576072" y="1828800"/>
            <a:ext cx="5422392" cy="1325880"/>
          </a:xfrm>
          <a:prstGeom prst="rect">
            <a:avLst/>
          </a:prstGeom>
          <a:solidFill>
            <a:srgbClr val="EDF2F8"/>
          </a:solidFill>
          <a:ln>
            <a:noFill/>
          </a:ln>
        </p:spPr>
        <p:txBody>
          <a:bodyPr wrap="square" lIns="182880" tIns="109728" rIns="182880" bIns="91440" rtlCol="0" anchor="t">
            <a:noAutofit/>
          </a:bodyPr>
          <a:lstStyle/>
          <a:p>
            <a:pPr marL="0" indent="0" algn="l">
              <a:spcBef>
                <a:spcPts val="0"/>
              </a:spcBef>
              <a:spcAft>
                <a:spcPts val="600"/>
              </a:spcAft>
              <a:buNone/>
            </a:pPr>
            <a:r>
              <a:rPr lang="en-US" sz="1200" b="0" i="0" dirty="0">
                <a:solidFill>
                  <a:srgbClr val="183E75"/>
                </a:solidFill>
                <a:latin typeface="Arial"/>
                <a:cs typeface="Arial"/>
              </a:rPr>
              <a:t>Connects early-stage startups with BILH’s clinical infrastructure and data for clinical validation and co-development</a:t>
            </a:r>
          </a:p>
          <a:p>
            <a:pPr marL="0" indent="0" algn="l">
              <a:spcBef>
                <a:spcPts val="0"/>
              </a:spcBef>
              <a:spcAft>
                <a:spcPts val="0"/>
              </a:spcAft>
              <a:buNone/>
            </a:pPr>
            <a:r>
              <a:rPr lang="en-US" sz="1200" b="1" i="0" dirty="0">
                <a:solidFill>
                  <a:srgbClr val="183E75"/>
                </a:solidFill>
                <a:latin typeface="Arial"/>
                <a:cs typeface="Arial"/>
              </a:rPr>
              <a:t>Eligibility: </a:t>
            </a:r>
            <a:r>
              <a:rPr lang="en-US" sz="1200" b="0" i="0" dirty="0">
                <a:solidFill>
                  <a:srgbClr val="595959"/>
                </a:solidFill>
                <a:latin typeface="Arial"/>
                <a:cs typeface="Arial"/>
              </a:rPr>
              <a:t>Working prototype (not just a concept) and a serious commercial effort</a:t>
            </a:r>
          </a:p>
        </p:txBody>
      </p:sp>
      <p:sp>
        <p:nvSpPr>
          <p:cNvPr id="16" name="Shape 16"/>
          <p:cNvSpPr/>
          <p:nvPr/>
        </p:nvSpPr>
        <p:spPr>
          <a:xfrm>
            <a:off x="6190488" y="1371600"/>
            <a:ext cx="5422392" cy="457200"/>
          </a:xfrm>
          <a:prstGeom prst="rect">
            <a:avLst/>
          </a:prstGeom>
          <a:solidFill>
            <a:srgbClr val="0069B4"/>
          </a:solidFill>
          <a:ln>
            <a:noFill/>
          </a:ln>
        </p:spPr>
        <p:txBody>
          <a:bodyPr wrap="square" lIns="182880" tIns="0" rIns="182880" bIns="0" rtlCol="0" anchor="ctr">
            <a:noAutofit/>
          </a:bodyPr>
          <a:lstStyle/>
          <a:p>
            <a:pPr marL="0" indent="0" algn="l">
              <a:spcBef>
                <a:spcPts val="0"/>
              </a:spcBef>
              <a:spcAft>
                <a:spcPts val="0"/>
              </a:spcAft>
              <a:buNone/>
            </a:pPr>
            <a:r>
              <a:rPr lang="en-US" sz="1500" b="1" i="0" dirty="0">
                <a:solidFill>
                  <a:srgbClr val="FFFFFF"/>
                </a:solidFill>
                <a:latin typeface="Arial"/>
                <a:cs typeface="Arial"/>
              </a:rPr>
              <a:t>The Accelerator Program</a:t>
            </a:r>
            <a:r>
              <a:rPr lang="en-US" sz="1200" b="0" i="1" dirty="0">
                <a:solidFill>
                  <a:srgbClr val="FFFFFF"/>
                </a:solidFill>
                <a:latin typeface="Arial"/>
                <a:cs typeface="Arial"/>
              </a:rPr>
              <a:t>   For BILH clinician-innovators</a:t>
            </a:r>
          </a:p>
        </p:txBody>
      </p:sp>
      <p:sp>
        <p:nvSpPr>
          <p:cNvPr id="17" name="Shape 17"/>
          <p:cNvSpPr/>
          <p:nvPr/>
        </p:nvSpPr>
        <p:spPr>
          <a:xfrm>
            <a:off x="6190488" y="1828800"/>
            <a:ext cx="5422392" cy="1325880"/>
          </a:xfrm>
          <a:prstGeom prst="rect">
            <a:avLst/>
          </a:prstGeom>
          <a:solidFill>
            <a:srgbClr val="EDF2F8"/>
          </a:solidFill>
          <a:ln>
            <a:noFill/>
          </a:ln>
        </p:spPr>
        <p:txBody>
          <a:bodyPr wrap="square" lIns="182880" tIns="109728" rIns="182880" bIns="91440" rtlCol="0" anchor="t">
            <a:noAutofit/>
          </a:bodyPr>
          <a:lstStyle/>
          <a:p>
            <a:pPr marL="0" indent="0" algn="l">
              <a:spcBef>
                <a:spcPts val="0"/>
              </a:spcBef>
              <a:spcAft>
                <a:spcPts val="600"/>
              </a:spcAft>
              <a:buNone/>
            </a:pPr>
            <a:r>
              <a:rPr lang="en-US" sz="1200" b="0" i="0" dirty="0">
                <a:solidFill>
                  <a:srgbClr val="183E75"/>
                </a:solidFill>
                <a:latin typeface="Arial"/>
                <a:cs typeface="Arial"/>
              </a:rPr>
              <a:t>Supports the commercialization, validation, and deployment of solutions created by BILH clinicians</a:t>
            </a:r>
          </a:p>
          <a:p>
            <a:pPr marL="0" indent="0" algn="l">
              <a:spcBef>
                <a:spcPts val="0"/>
              </a:spcBef>
              <a:spcAft>
                <a:spcPts val="0"/>
              </a:spcAft>
              <a:buNone/>
            </a:pPr>
            <a:r>
              <a:rPr lang="en-US" sz="1200" b="1" i="0" dirty="0">
                <a:solidFill>
                  <a:srgbClr val="0069B4"/>
                </a:solidFill>
                <a:latin typeface="Arial"/>
                <a:cs typeface="Arial"/>
              </a:rPr>
              <a:t>Eligibility: </a:t>
            </a:r>
            <a:r>
              <a:rPr lang="en-US" sz="1200" b="0" i="0" dirty="0">
                <a:solidFill>
                  <a:srgbClr val="595959"/>
                </a:solidFill>
                <a:latin typeface="Arial"/>
                <a:cs typeface="Arial"/>
              </a:rPr>
              <a:t>Past the idea stage: something built, even if early, ready for business-model testing</a:t>
            </a:r>
          </a:p>
        </p:txBody>
      </p:sp>
      <p:sp>
        <p:nvSpPr>
          <p:cNvPr id="18" name="Shape 18"/>
          <p:cNvSpPr/>
          <p:nvPr/>
        </p:nvSpPr>
        <p:spPr>
          <a:xfrm>
            <a:off x="4261104" y="2743200"/>
            <a:ext cx="1600200" cy="310896"/>
          </a:xfrm>
          <a:prstGeom prst="roundRect">
            <a:avLst>
              <a:gd name="adj" fmla="val 50000"/>
            </a:avLst>
          </a:prstGeom>
          <a:solidFill>
            <a:srgbClr val="F6C424"/>
          </a:solidFill>
          <a:ln>
            <a:noFill/>
          </a:ln>
        </p:spPr>
        <p:txBody>
          <a:bodyPr wrap="square" lIns="0" tIns="0" rIns="0" bIns="0" rtlCol="0" anchor="ctr">
            <a:noAutofit/>
          </a:bodyPr>
          <a:lstStyle/>
          <a:p>
            <a:pPr marL="0" indent="0" algn="ctr">
              <a:spcBef>
                <a:spcPts val="0"/>
              </a:spcBef>
              <a:spcAft>
                <a:spcPts val="0"/>
              </a:spcAft>
              <a:buNone/>
            </a:pPr>
            <a:r>
              <a:rPr lang="en-US" sz="1000" b="1" i="0" dirty="0">
                <a:solidFill>
                  <a:srgbClr val="183E75"/>
                </a:solidFill>
                <a:latin typeface="Arial"/>
                <a:cs typeface="Arial"/>
              </a:rPr>
              <a:t>Most relevant today</a:t>
            </a:r>
          </a:p>
        </p:txBody>
      </p:sp>
      <p:sp>
        <p:nvSpPr>
          <p:cNvPr id="19" name="Shape 19"/>
          <p:cNvSpPr txBox="1"/>
          <p:nvPr/>
        </p:nvSpPr>
        <p:spPr>
          <a:xfrm>
            <a:off x="576072" y="3310128"/>
            <a:ext cx="10972800" cy="32004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400" b="1" i="0" dirty="0">
                <a:solidFill>
                  <a:srgbClr val="183E75"/>
                </a:solidFill>
                <a:latin typeface="Arial"/>
                <a:cs typeface="Arial"/>
              </a:rPr>
              <a:t>What participants receive</a:t>
            </a:r>
          </a:p>
        </p:txBody>
      </p:sp>
      <p:sp>
        <p:nvSpPr>
          <p:cNvPr id="20" name="Shape 20"/>
          <p:cNvSpPr/>
          <p:nvPr/>
        </p:nvSpPr>
        <p:spPr>
          <a:xfrm>
            <a:off x="576072" y="3703320"/>
            <a:ext cx="2057400" cy="566928"/>
          </a:xfrm>
          <a:prstGeom prst="rect">
            <a:avLst/>
          </a:prstGeom>
          <a:solidFill>
            <a:srgbClr val="784B98"/>
          </a:solidFill>
          <a:ln>
            <a:noFill/>
          </a:ln>
        </p:spPr>
        <p:txBody>
          <a:bodyPr/>
          <a:lstStyle/>
          <a:p>
            <a:endParaRPr lang="en-US"/>
          </a:p>
        </p:txBody>
      </p:sp>
      <p:pic>
        <p:nvPicPr>
          <p:cNvPr id="21" name="FaChartLine 21" descr="FaChartLine"/>
          <p:cNvPicPr>
            <a:picLocks noChangeAspect="1"/>
          </p:cNvPicPr>
          <p:nvPr/>
        </p:nvPicPr>
        <p:blipFill>
          <a:blip r:embed="rId2"/>
          <a:stretch>
            <a:fillRect/>
          </a:stretch>
        </p:blipFill>
        <p:spPr>
          <a:xfrm>
            <a:off x="713232" y="3831336"/>
            <a:ext cx="310896" cy="310896"/>
          </a:xfrm>
          <a:prstGeom prst="rect">
            <a:avLst/>
          </a:prstGeom>
        </p:spPr>
      </p:pic>
      <p:sp>
        <p:nvSpPr>
          <p:cNvPr id="22" name="Shape 22"/>
          <p:cNvSpPr txBox="1"/>
          <p:nvPr/>
        </p:nvSpPr>
        <p:spPr>
          <a:xfrm>
            <a:off x="1106424" y="3703320"/>
            <a:ext cx="1463040" cy="566928"/>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200" b="1" i="0" dirty="0">
                <a:solidFill>
                  <a:srgbClr val="FFFFFF"/>
                </a:solidFill>
                <a:latin typeface="Arial"/>
                <a:cs typeface="Arial"/>
              </a:rPr>
              <a:t>Business &amp; Financial</a:t>
            </a:r>
          </a:p>
        </p:txBody>
      </p:sp>
      <p:sp>
        <p:nvSpPr>
          <p:cNvPr id="23" name="Shape 23"/>
          <p:cNvSpPr/>
          <p:nvPr/>
        </p:nvSpPr>
        <p:spPr>
          <a:xfrm>
            <a:off x="576072" y="4270248"/>
            <a:ext cx="2057400" cy="1920240"/>
          </a:xfrm>
          <a:prstGeom prst="rect">
            <a:avLst/>
          </a:prstGeom>
          <a:solidFill>
            <a:srgbClr val="FFFFFF"/>
          </a:solidFill>
          <a:ln w="9525">
            <a:solidFill>
              <a:srgbClr val="D9D9D9"/>
            </a:solidFill>
          </a:ln>
        </p:spPr>
        <p:txBody>
          <a:bodyPr wrap="square" lIns="137160" tIns="109728" rIns="109728" bIns="73152" rtlCol="0" anchor="t">
            <a:noAutofit/>
          </a:bodyPr>
          <a:lstStyle/>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Economic validation &amp; ROI modeling</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Fundraising &amp; investor preparation</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Success metrics &amp; milestones</a:t>
            </a:r>
          </a:p>
        </p:txBody>
      </p:sp>
      <p:sp>
        <p:nvSpPr>
          <p:cNvPr id="24" name="Shape 24"/>
          <p:cNvSpPr/>
          <p:nvPr/>
        </p:nvSpPr>
        <p:spPr>
          <a:xfrm>
            <a:off x="2820924" y="3703320"/>
            <a:ext cx="2057400" cy="566928"/>
          </a:xfrm>
          <a:prstGeom prst="rect">
            <a:avLst/>
          </a:prstGeom>
          <a:solidFill>
            <a:srgbClr val="183E75"/>
          </a:solidFill>
          <a:ln>
            <a:noFill/>
          </a:ln>
        </p:spPr>
        <p:txBody>
          <a:bodyPr/>
          <a:lstStyle/>
          <a:p>
            <a:endParaRPr lang="en-US"/>
          </a:p>
        </p:txBody>
      </p:sp>
      <p:pic>
        <p:nvPicPr>
          <p:cNvPr id="25" name="FaServer 25" descr="FaServer"/>
          <p:cNvPicPr>
            <a:picLocks noChangeAspect="1"/>
          </p:cNvPicPr>
          <p:nvPr/>
        </p:nvPicPr>
        <p:blipFill>
          <a:blip r:embed="rId3"/>
          <a:stretch>
            <a:fillRect/>
          </a:stretch>
        </p:blipFill>
        <p:spPr>
          <a:xfrm>
            <a:off x="2958084" y="3831336"/>
            <a:ext cx="310896" cy="310896"/>
          </a:xfrm>
          <a:prstGeom prst="rect">
            <a:avLst/>
          </a:prstGeom>
        </p:spPr>
      </p:pic>
      <p:sp>
        <p:nvSpPr>
          <p:cNvPr id="26" name="Shape 26"/>
          <p:cNvSpPr txBox="1"/>
          <p:nvPr/>
        </p:nvSpPr>
        <p:spPr>
          <a:xfrm>
            <a:off x="3351276" y="3703320"/>
            <a:ext cx="1463040" cy="566928"/>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200" b="1" i="0" dirty="0">
                <a:solidFill>
                  <a:srgbClr val="FFFFFF"/>
                </a:solidFill>
                <a:latin typeface="Arial"/>
                <a:cs typeface="Arial"/>
              </a:rPr>
              <a:t>Technical Infrastructure</a:t>
            </a:r>
          </a:p>
        </p:txBody>
      </p:sp>
      <p:sp>
        <p:nvSpPr>
          <p:cNvPr id="27" name="Shape 27"/>
          <p:cNvSpPr/>
          <p:nvPr/>
        </p:nvSpPr>
        <p:spPr>
          <a:xfrm>
            <a:off x="2820924" y="4270248"/>
            <a:ext cx="2057400" cy="1920240"/>
          </a:xfrm>
          <a:prstGeom prst="rect">
            <a:avLst/>
          </a:prstGeom>
          <a:solidFill>
            <a:srgbClr val="FFFFFF"/>
          </a:solidFill>
          <a:ln w="9525">
            <a:solidFill>
              <a:srgbClr val="D9D9D9"/>
            </a:solidFill>
          </a:ln>
        </p:spPr>
        <p:txBody>
          <a:bodyPr wrap="square" lIns="137160" tIns="109728" rIns="109728" bIns="73152" rtlCol="0" anchor="t">
            <a:noAutofit/>
          </a:bodyPr>
          <a:lstStyle/>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HIPAA-compliant cloud sandbox (AWS)</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Epic &amp; HL7/FHIR integration support</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AI lifecycle mgmt, architecture &amp; cyber review</a:t>
            </a:r>
          </a:p>
        </p:txBody>
      </p:sp>
      <p:sp>
        <p:nvSpPr>
          <p:cNvPr id="28" name="Shape 28"/>
          <p:cNvSpPr/>
          <p:nvPr/>
        </p:nvSpPr>
        <p:spPr>
          <a:xfrm>
            <a:off x="5065776" y="3703320"/>
            <a:ext cx="2057400" cy="566928"/>
          </a:xfrm>
          <a:prstGeom prst="rect">
            <a:avLst/>
          </a:prstGeom>
          <a:solidFill>
            <a:srgbClr val="00827F"/>
          </a:solidFill>
          <a:ln>
            <a:noFill/>
          </a:ln>
        </p:spPr>
        <p:txBody>
          <a:bodyPr/>
          <a:lstStyle/>
          <a:p>
            <a:endParaRPr lang="en-US"/>
          </a:p>
        </p:txBody>
      </p:sp>
      <p:pic>
        <p:nvPicPr>
          <p:cNvPr id="29" name="FaUserMd 29" descr="FaUserMd"/>
          <p:cNvPicPr>
            <a:picLocks noChangeAspect="1"/>
          </p:cNvPicPr>
          <p:nvPr/>
        </p:nvPicPr>
        <p:blipFill>
          <a:blip r:embed="rId4"/>
          <a:stretch>
            <a:fillRect/>
          </a:stretch>
        </p:blipFill>
        <p:spPr>
          <a:xfrm>
            <a:off x="5202936" y="3831336"/>
            <a:ext cx="310896" cy="310896"/>
          </a:xfrm>
          <a:prstGeom prst="rect">
            <a:avLst/>
          </a:prstGeom>
        </p:spPr>
      </p:pic>
      <p:sp>
        <p:nvSpPr>
          <p:cNvPr id="30" name="Shape 30"/>
          <p:cNvSpPr txBox="1"/>
          <p:nvPr/>
        </p:nvSpPr>
        <p:spPr>
          <a:xfrm>
            <a:off x="5596128" y="3703320"/>
            <a:ext cx="1463040" cy="566928"/>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200" b="1" i="0" dirty="0">
                <a:solidFill>
                  <a:srgbClr val="FFFFFF"/>
                </a:solidFill>
                <a:latin typeface="Arial"/>
                <a:cs typeface="Arial"/>
              </a:rPr>
              <a:t>Clinical Expertise</a:t>
            </a:r>
          </a:p>
        </p:txBody>
      </p:sp>
      <p:sp>
        <p:nvSpPr>
          <p:cNvPr id="31" name="Shape 31"/>
          <p:cNvSpPr/>
          <p:nvPr/>
        </p:nvSpPr>
        <p:spPr>
          <a:xfrm>
            <a:off x="5065776" y="4270248"/>
            <a:ext cx="2057400" cy="1920240"/>
          </a:xfrm>
          <a:prstGeom prst="rect">
            <a:avLst/>
          </a:prstGeom>
          <a:solidFill>
            <a:srgbClr val="FFFFFF"/>
          </a:solidFill>
          <a:ln w="9525">
            <a:solidFill>
              <a:srgbClr val="D9D9D9"/>
            </a:solidFill>
          </a:ln>
        </p:spPr>
        <p:txBody>
          <a:bodyPr wrap="square" lIns="137160" tIns="109728" rIns="109728" bIns="73152" rtlCol="0" anchor="t">
            <a:noAutofit/>
          </a:bodyPr>
          <a:lstStyle/>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Medical director oversight</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Domain subject matter experts</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Rigorous clinical validation &amp; de-identified data</a:t>
            </a:r>
          </a:p>
        </p:txBody>
      </p:sp>
      <p:sp>
        <p:nvSpPr>
          <p:cNvPr id="32" name="Shape 32"/>
          <p:cNvSpPr/>
          <p:nvPr/>
        </p:nvSpPr>
        <p:spPr>
          <a:xfrm>
            <a:off x="7310628" y="3703320"/>
            <a:ext cx="2057400" cy="566928"/>
          </a:xfrm>
          <a:prstGeom prst="rect">
            <a:avLst/>
          </a:prstGeom>
          <a:solidFill>
            <a:srgbClr val="009EDF"/>
          </a:solidFill>
          <a:ln>
            <a:noFill/>
          </a:ln>
        </p:spPr>
        <p:txBody>
          <a:bodyPr/>
          <a:lstStyle/>
          <a:p>
            <a:endParaRPr lang="en-US"/>
          </a:p>
        </p:txBody>
      </p:sp>
      <p:pic>
        <p:nvPicPr>
          <p:cNvPr id="33" name="FaChalkboardTeacher 33" descr="FaChalkboardTeacher"/>
          <p:cNvPicPr>
            <a:picLocks noChangeAspect="1"/>
          </p:cNvPicPr>
          <p:nvPr/>
        </p:nvPicPr>
        <p:blipFill>
          <a:blip r:embed="rId5"/>
          <a:stretch>
            <a:fillRect/>
          </a:stretch>
        </p:blipFill>
        <p:spPr>
          <a:xfrm>
            <a:off x="7447788" y="3831336"/>
            <a:ext cx="310896" cy="310896"/>
          </a:xfrm>
          <a:prstGeom prst="rect">
            <a:avLst/>
          </a:prstGeom>
        </p:spPr>
      </p:pic>
      <p:sp>
        <p:nvSpPr>
          <p:cNvPr id="34" name="Shape 34"/>
          <p:cNvSpPr txBox="1"/>
          <p:nvPr/>
        </p:nvSpPr>
        <p:spPr>
          <a:xfrm>
            <a:off x="7840980" y="3703320"/>
            <a:ext cx="1463040" cy="566928"/>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200" b="1" i="0" dirty="0">
                <a:solidFill>
                  <a:srgbClr val="FFFFFF"/>
                </a:solidFill>
                <a:latin typeface="Arial"/>
                <a:cs typeface="Arial"/>
              </a:rPr>
              <a:t>Mentorship &amp; Training</a:t>
            </a:r>
          </a:p>
        </p:txBody>
      </p:sp>
      <p:sp>
        <p:nvSpPr>
          <p:cNvPr id="35" name="Shape 35"/>
          <p:cNvSpPr/>
          <p:nvPr/>
        </p:nvSpPr>
        <p:spPr>
          <a:xfrm>
            <a:off x="7310628" y="4270248"/>
            <a:ext cx="2057400" cy="1920240"/>
          </a:xfrm>
          <a:prstGeom prst="rect">
            <a:avLst/>
          </a:prstGeom>
          <a:solidFill>
            <a:srgbClr val="FFFFFF"/>
          </a:solidFill>
          <a:ln w="9525">
            <a:solidFill>
              <a:srgbClr val="D9D9D9"/>
            </a:solidFill>
          </a:ln>
        </p:spPr>
        <p:txBody>
          <a:bodyPr wrap="square" lIns="137160" tIns="109728" rIns="109728" bIns="73152" rtlCol="0" anchor="t">
            <a:noAutofit/>
          </a:bodyPr>
          <a:lstStyle/>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Entrepreneurs-in-residence</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External VC &amp; industry network</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Pitch, business model &amp; go-to-market coaching</a:t>
            </a:r>
          </a:p>
        </p:txBody>
      </p:sp>
      <p:sp>
        <p:nvSpPr>
          <p:cNvPr id="36" name="Shape 36"/>
          <p:cNvSpPr/>
          <p:nvPr/>
        </p:nvSpPr>
        <p:spPr>
          <a:xfrm>
            <a:off x="9555480" y="3703320"/>
            <a:ext cx="2057400" cy="566928"/>
          </a:xfrm>
          <a:prstGeom prst="rect">
            <a:avLst/>
          </a:prstGeom>
          <a:solidFill>
            <a:srgbClr val="6D6E71"/>
          </a:solidFill>
          <a:ln>
            <a:noFill/>
          </a:ln>
        </p:spPr>
        <p:txBody>
          <a:bodyPr/>
          <a:lstStyle/>
          <a:p>
            <a:endParaRPr lang="en-US"/>
          </a:p>
        </p:txBody>
      </p:sp>
      <p:pic>
        <p:nvPicPr>
          <p:cNvPr id="37" name="FaShieldAlt 37" descr="FaShieldAlt"/>
          <p:cNvPicPr>
            <a:picLocks noChangeAspect="1"/>
          </p:cNvPicPr>
          <p:nvPr/>
        </p:nvPicPr>
        <p:blipFill>
          <a:blip r:embed="rId6"/>
          <a:stretch>
            <a:fillRect/>
          </a:stretch>
        </p:blipFill>
        <p:spPr>
          <a:xfrm>
            <a:off x="9692640" y="3831336"/>
            <a:ext cx="310896" cy="310896"/>
          </a:xfrm>
          <a:prstGeom prst="rect">
            <a:avLst/>
          </a:prstGeom>
        </p:spPr>
      </p:pic>
      <p:sp>
        <p:nvSpPr>
          <p:cNvPr id="38" name="Shape 38"/>
          <p:cNvSpPr txBox="1"/>
          <p:nvPr/>
        </p:nvSpPr>
        <p:spPr>
          <a:xfrm>
            <a:off x="10085832" y="3703320"/>
            <a:ext cx="1463040" cy="566928"/>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200" b="1" i="0" dirty="0">
                <a:solidFill>
                  <a:srgbClr val="FFFFFF"/>
                </a:solidFill>
                <a:latin typeface="Arial"/>
                <a:cs typeface="Arial"/>
              </a:rPr>
              <a:t>Legal &amp; IP Support</a:t>
            </a:r>
          </a:p>
        </p:txBody>
      </p:sp>
      <p:sp>
        <p:nvSpPr>
          <p:cNvPr id="39" name="Shape 39"/>
          <p:cNvSpPr/>
          <p:nvPr/>
        </p:nvSpPr>
        <p:spPr>
          <a:xfrm>
            <a:off x="9555480" y="4270248"/>
            <a:ext cx="2057400" cy="1920240"/>
          </a:xfrm>
          <a:prstGeom prst="rect">
            <a:avLst/>
          </a:prstGeom>
          <a:solidFill>
            <a:srgbClr val="FFFFFF"/>
          </a:solidFill>
          <a:ln w="9525">
            <a:solidFill>
              <a:srgbClr val="D9D9D9"/>
            </a:solidFill>
          </a:ln>
        </p:spPr>
        <p:txBody>
          <a:bodyPr wrap="square" lIns="137160" tIns="109728" rIns="109728" bIns="73152" rtlCol="0" anchor="t">
            <a:noAutofit/>
          </a:bodyPr>
          <a:lstStyle/>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Template agreements &amp; contracting</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IP management &amp; counsel</a:t>
            </a:r>
          </a:p>
          <a:p>
            <a:pPr marL="171450" indent="-171450" algn="l">
              <a:spcBef>
                <a:spcPts val="0"/>
              </a:spcBef>
              <a:spcAft>
                <a:spcPts val="600"/>
              </a:spcAft>
              <a:buClr>
                <a:srgbClr val="595959"/>
              </a:buClr>
              <a:buFont typeface="Arial"/>
              <a:buChar char="•"/>
            </a:pPr>
            <a:r>
              <a:rPr lang="en-US" sz="1200" b="0" i="0" dirty="0">
                <a:solidFill>
                  <a:srgbClr val="595959"/>
                </a:solidFill>
                <a:latin typeface="Arial"/>
                <a:cs typeface="Arial"/>
              </a:rPr>
              <a:t>Data governance, compliance &amp; regulatory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We Already Partner with Startups</a:t>
            </a:r>
          </a:p>
        </p:txBody>
      </p:sp>
      <p:sp>
        <p:nvSpPr>
          <p:cNvPr id="12" name="Subtitle"/>
          <p:cNvSpPr>
            <a:spLocks noGrp="1"/>
          </p:cNvSpPr>
          <p:nvPr>
            <p:ph type="body" sz="quarter" idx="13"/>
          </p:nvPr>
        </p:nvSpPr>
        <p:spPr/>
        <p:txBody>
          <a:bodyPr/>
          <a:lstStyle/>
          <a:p>
            <a:r>
              <a:rPr lang="en-US" b="0" i="1" dirty="0">
                <a:solidFill>
                  <a:srgbClr val="0069B4"/>
                </a:solidFill>
              </a:rPr>
              <a:t>Recent equity-based digital health partnerships at BILH</a:t>
            </a:r>
          </a:p>
        </p:txBody>
      </p:sp>
      <p:sp>
        <p:nvSpPr>
          <p:cNvPr id="13" name="Slide Number"/>
          <p:cNvSpPr>
            <a:spLocks noGrp="1"/>
          </p:cNvSpPr>
          <p:nvPr>
            <p:ph type="sldNum" sz="quarter" idx="12"/>
          </p:nvPr>
        </p:nvSpPr>
        <p:spPr/>
        <p:txBody>
          <a:bodyPr/>
          <a:lstStyle/>
          <a:p>
            <a:fld id="{E8A74B61-50D3-3946-8366-1E447A2A8431}" type="slidenum">
              <a:rPr lang="en-US"/>
              <a:t>19</a:t>
            </a:fld>
            <a:endParaRPr lang="en-US"/>
          </a:p>
        </p:txBody>
      </p:sp>
      <p:sp>
        <p:nvSpPr>
          <p:cNvPr id="14" name="Shape 14"/>
          <p:cNvSpPr/>
          <p:nvPr/>
        </p:nvSpPr>
        <p:spPr>
          <a:xfrm>
            <a:off x="576072" y="1371600"/>
            <a:ext cx="2624328" cy="3246120"/>
          </a:xfrm>
          <a:prstGeom prst="roundRect">
            <a:avLst>
              <a:gd name="adj" fmla="val 4000"/>
            </a:avLst>
          </a:prstGeom>
          <a:solidFill>
            <a:srgbClr val="FFFFFF"/>
          </a:solidFill>
          <a:ln w="9525">
            <a:solidFill>
              <a:srgbClr val="D9D9D9"/>
            </a:solidFill>
          </a:ln>
        </p:spPr>
        <p:txBody>
          <a:bodyPr/>
          <a:lstStyle/>
          <a:p>
            <a:endParaRPr lang="en-US"/>
          </a:p>
        </p:txBody>
      </p:sp>
      <p:sp>
        <p:nvSpPr>
          <p:cNvPr id="15" name="Shape 15"/>
          <p:cNvSpPr txBox="1"/>
          <p:nvPr/>
        </p:nvSpPr>
        <p:spPr>
          <a:xfrm>
            <a:off x="804672" y="1554480"/>
            <a:ext cx="2167128" cy="41148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700" b="1" i="0" dirty="0">
                <a:solidFill>
                  <a:srgbClr val="183E75"/>
                </a:solidFill>
                <a:latin typeface="Arial"/>
                <a:cs typeface="Arial"/>
              </a:rPr>
              <a:t>AlnuHealth</a:t>
            </a:r>
          </a:p>
        </p:txBody>
      </p:sp>
      <p:sp>
        <p:nvSpPr>
          <p:cNvPr id="16" name="Shape 16"/>
          <p:cNvSpPr/>
          <p:nvPr/>
        </p:nvSpPr>
        <p:spPr>
          <a:xfrm>
            <a:off x="804672" y="2029968"/>
            <a:ext cx="1508760" cy="274320"/>
          </a:xfrm>
          <a:prstGeom prst="roundRect">
            <a:avLst>
              <a:gd name="adj" fmla="val 50000"/>
            </a:avLst>
          </a:prstGeom>
          <a:solidFill>
            <a:srgbClr val="F48F0C"/>
          </a:solidFill>
          <a:ln>
            <a:noFill/>
          </a:ln>
        </p:spPr>
        <p:txBody>
          <a:bodyPr wrap="square" lIns="0" tIns="0" rIns="0" bIns="0" rtlCol="0" anchor="ctr">
            <a:noAutofit/>
          </a:bodyPr>
          <a:lstStyle/>
          <a:p>
            <a:pPr marL="0" indent="0" algn="ctr">
              <a:spcBef>
                <a:spcPts val="0"/>
              </a:spcBef>
              <a:spcAft>
                <a:spcPts val="0"/>
              </a:spcAft>
              <a:buNone/>
            </a:pPr>
            <a:r>
              <a:rPr lang="en-US" sz="950" b="1" i="0" dirty="0">
                <a:solidFill>
                  <a:srgbClr val="FFFFFF"/>
                </a:solidFill>
                <a:latin typeface="Arial"/>
                <a:cs typeface="Arial"/>
              </a:rPr>
              <a:t>LOI signed</a:t>
            </a:r>
          </a:p>
        </p:txBody>
      </p:sp>
      <p:sp>
        <p:nvSpPr>
          <p:cNvPr id="17" name="Shape 17"/>
          <p:cNvSpPr txBox="1"/>
          <p:nvPr/>
        </p:nvSpPr>
        <p:spPr>
          <a:xfrm>
            <a:off x="804672" y="2423160"/>
            <a:ext cx="2167128" cy="9144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183E75"/>
                </a:solidFill>
                <a:latin typeface="Arial"/>
                <a:cs typeface="Arial"/>
              </a:rPr>
              <a:t>Digital health &amp; coaching platform for patients on GLP-1s, with an AI-powered personal coach</a:t>
            </a:r>
          </a:p>
        </p:txBody>
      </p:sp>
      <p:cxnSp>
        <p:nvCxnSpPr>
          <p:cNvPr id="18" name="Line 18"/>
          <p:cNvCxnSpPr/>
          <p:nvPr/>
        </p:nvCxnSpPr>
        <p:spPr>
          <a:xfrm>
            <a:off x="804672" y="3337560"/>
            <a:ext cx="2167128" cy="0"/>
          </a:xfrm>
          <a:prstGeom prst="line">
            <a:avLst/>
          </a:prstGeom>
          <a:ln w="12700">
            <a:solidFill>
              <a:srgbClr val="D9D9D9"/>
            </a:solidFill>
          </a:ln>
        </p:spPr>
      </p:cxnSp>
      <p:sp>
        <p:nvSpPr>
          <p:cNvPr id="19" name="Shape 19"/>
          <p:cNvSpPr txBox="1"/>
          <p:nvPr/>
        </p:nvSpPr>
        <p:spPr>
          <a:xfrm>
            <a:off x="804672" y="3429000"/>
            <a:ext cx="2167128" cy="11430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1" i="0" dirty="0">
                <a:solidFill>
                  <a:srgbClr val="0069B4"/>
                </a:solidFill>
                <a:latin typeface="Arial"/>
                <a:cs typeface="Arial"/>
              </a:rPr>
              <a:t>Partnership: </a:t>
            </a:r>
            <a:r>
              <a:rPr lang="en-US" sz="1200" b="0" i="0" dirty="0">
                <a:solidFill>
                  <a:srgbClr val="595959"/>
                </a:solidFill>
                <a:latin typeface="Arial"/>
                <a:cs typeface="Arial"/>
              </a:rPr>
              <a:t>Pilot to design, validate, and implement a GLP-1 companion platform for BILH employees, employer partners, and Lifestyle Medicine patients</a:t>
            </a:r>
          </a:p>
        </p:txBody>
      </p:sp>
      <p:sp>
        <p:nvSpPr>
          <p:cNvPr id="20" name="Shape 20"/>
          <p:cNvSpPr/>
          <p:nvPr/>
        </p:nvSpPr>
        <p:spPr>
          <a:xfrm>
            <a:off x="3383280" y="1371600"/>
            <a:ext cx="2624328" cy="3246120"/>
          </a:xfrm>
          <a:prstGeom prst="roundRect">
            <a:avLst>
              <a:gd name="adj" fmla="val 4000"/>
            </a:avLst>
          </a:prstGeom>
          <a:solidFill>
            <a:srgbClr val="FFFFFF"/>
          </a:solidFill>
          <a:ln w="9525">
            <a:solidFill>
              <a:srgbClr val="D9D9D9"/>
            </a:solidFill>
          </a:ln>
        </p:spPr>
        <p:txBody>
          <a:bodyPr/>
          <a:lstStyle/>
          <a:p>
            <a:endParaRPr lang="en-US"/>
          </a:p>
        </p:txBody>
      </p:sp>
      <p:sp>
        <p:nvSpPr>
          <p:cNvPr id="21" name="Shape 21"/>
          <p:cNvSpPr txBox="1"/>
          <p:nvPr/>
        </p:nvSpPr>
        <p:spPr>
          <a:xfrm>
            <a:off x="3611880" y="1554480"/>
            <a:ext cx="2167128" cy="41148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700" b="1" i="0" dirty="0">
                <a:solidFill>
                  <a:srgbClr val="183E75"/>
                </a:solidFill>
                <a:latin typeface="Arial"/>
                <a:cs typeface="Arial"/>
              </a:rPr>
              <a:t>ecton</a:t>
            </a:r>
          </a:p>
        </p:txBody>
      </p:sp>
      <p:sp>
        <p:nvSpPr>
          <p:cNvPr id="22" name="Shape 22"/>
          <p:cNvSpPr/>
          <p:nvPr/>
        </p:nvSpPr>
        <p:spPr>
          <a:xfrm>
            <a:off x="3611880" y="2029968"/>
            <a:ext cx="1508760" cy="274320"/>
          </a:xfrm>
          <a:prstGeom prst="roundRect">
            <a:avLst>
              <a:gd name="adj" fmla="val 50000"/>
            </a:avLst>
          </a:prstGeom>
          <a:solidFill>
            <a:srgbClr val="2E8B57"/>
          </a:solidFill>
          <a:ln>
            <a:noFill/>
          </a:ln>
        </p:spPr>
        <p:txBody>
          <a:bodyPr wrap="square" lIns="0" tIns="0" rIns="0" bIns="0" rtlCol="0" anchor="ctr">
            <a:noAutofit/>
          </a:bodyPr>
          <a:lstStyle/>
          <a:p>
            <a:pPr marL="0" indent="0" algn="ctr">
              <a:spcBef>
                <a:spcPts val="0"/>
              </a:spcBef>
              <a:spcAft>
                <a:spcPts val="0"/>
              </a:spcAft>
              <a:buNone/>
            </a:pPr>
            <a:r>
              <a:rPr lang="en-US" sz="950" b="1" i="0" dirty="0">
                <a:solidFill>
                  <a:srgbClr val="FFFFFF"/>
                </a:solidFill>
                <a:latin typeface="Arial"/>
                <a:cs typeface="Arial"/>
              </a:rPr>
              <a:t>Signed agreement</a:t>
            </a:r>
          </a:p>
        </p:txBody>
      </p:sp>
      <p:sp>
        <p:nvSpPr>
          <p:cNvPr id="23" name="Shape 23"/>
          <p:cNvSpPr txBox="1"/>
          <p:nvPr/>
        </p:nvSpPr>
        <p:spPr>
          <a:xfrm>
            <a:off x="3611880" y="2423160"/>
            <a:ext cx="2167128" cy="9144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183E75"/>
                </a:solidFill>
                <a:latin typeface="Arial"/>
                <a:cs typeface="Arial"/>
              </a:rPr>
              <a:t>AI-powered fintech providing a patient-provider healthcare payments platform</a:t>
            </a:r>
          </a:p>
        </p:txBody>
      </p:sp>
      <p:cxnSp>
        <p:nvCxnSpPr>
          <p:cNvPr id="24" name="Line 24"/>
          <p:cNvCxnSpPr/>
          <p:nvPr/>
        </p:nvCxnSpPr>
        <p:spPr>
          <a:xfrm>
            <a:off x="3611880" y="3337560"/>
            <a:ext cx="2167128" cy="0"/>
          </a:xfrm>
          <a:prstGeom prst="line">
            <a:avLst/>
          </a:prstGeom>
          <a:ln w="12700">
            <a:solidFill>
              <a:srgbClr val="D9D9D9"/>
            </a:solidFill>
          </a:ln>
        </p:spPr>
      </p:cxnSp>
      <p:sp>
        <p:nvSpPr>
          <p:cNvPr id="25" name="Shape 25"/>
          <p:cNvSpPr txBox="1"/>
          <p:nvPr/>
        </p:nvSpPr>
        <p:spPr>
          <a:xfrm>
            <a:off x="3611880" y="3429000"/>
            <a:ext cx="2167128" cy="11430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1" i="0" dirty="0">
                <a:solidFill>
                  <a:srgbClr val="0069B4"/>
                </a:solidFill>
                <a:latin typeface="Arial"/>
                <a:cs typeface="Arial"/>
              </a:rPr>
              <a:t>Partnership: </a:t>
            </a:r>
            <a:r>
              <a:rPr lang="en-US" sz="1200" b="0" i="0" dirty="0">
                <a:solidFill>
                  <a:srgbClr val="595959"/>
                </a:solidFill>
                <a:latin typeface="Arial"/>
                <a:cs typeface="Arial"/>
              </a:rPr>
              <a:t>Pilot launch of ecton’s digital wallet and AI-based financial counseling platform</a:t>
            </a:r>
          </a:p>
        </p:txBody>
      </p:sp>
      <p:sp>
        <p:nvSpPr>
          <p:cNvPr id="26" name="Shape 26"/>
          <p:cNvSpPr/>
          <p:nvPr/>
        </p:nvSpPr>
        <p:spPr>
          <a:xfrm>
            <a:off x="6190488" y="1371600"/>
            <a:ext cx="2624328" cy="3246120"/>
          </a:xfrm>
          <a:prstGeom prst="roundRect">
            <a:avLst>
              <a:gd name="adj" fmla="val 4000"/>
            </a:avLst>
          </a:prstGeom>
          <a:solidFill>
            <a:srgbClr val="FFFFFF"/>
          </a:solidFill>
          <a:ln w="9525">
            <a:solidFill>
              <a:srgbClr val="D9D9D9"/>
            </a:solidFill>
          </a:ln>
        </p:spPr>
        <p:txBody>
          <a:bodyPr/>
          <a:lstStyle/>
          <a:p>
            <a:endParaRPr lang="en-US"/>
          </a:p>
        </p:txBody>
      </p:sp>
      <p:sp>
        <p:nvSpPr>
          <p:cNvPr id="27" name="Shape 27"/>
          <p:cNvSpPr txBox="1"/>
          <p:nvPr/>
        </p:nvSpPr>
        <p:spPr>
          <a:xfrm>
            <a:off x="6419088" y="1554480"/>
            <a:ext cx="2167128" cy="41148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700" b="1" i="0" dirty="0">
                <a:solidFill>
                  <a:srgbClr val="183E75"/>
                </a:solidFill>
                <a:latin typeface="Arial"/>
                <a:cs typeface="Arial"/>
              </a:rPr>
              <a:t>smartSTAT</a:t>
            </a:r>
          </a:p>
        </p:txBody>
      </p:sp>
      <p:sp>
        <p:nvSpPr>
          <p:cNvPr id="28" name="Shape 28"/>
          <p:cNvSpPr/>
          <p:nvPr/>
        </p:nvSpPr>
        <p:spPr>
          <a:xfrm>
            <a:off x="6419088" y="2029968"/>
            <a:ext cx="1508760" cy="274320"/>
          </a:xfrm>
          <a:prstGeom prst="roundRect">
            <a:avLst>
              <a:gd name="adj" fmla="val 50000"/>
            </a:avLst>
          </a:prstGeom>
          <a:solidFill>
            <a:srgbClr val="0069B4"/>
          </a:solidFill>
          <a:ln>
            <a:noFill/>
          </a:ln>
        </p:spPr>
        <p:txBody>
          <a:bodyPr wrap="square" lIns="0" tIns="0" rIns="0" bIns="0" rtlCol="0" anchor="ctr">
            <a:noAutofit/>
          </a:bodyPr>
          <a:lstStyle/>
          <a:p>
            <a:pPr marL="0" indent="0" algn="ctr">
              <a:spcBef>
                <a:spcPts val="0"/>
              </a:spcBef>
              <a:spcAft>
                <a:spcPts val="0"/>
              </a:spcAft>
              <a:buNone/>
            </a:pPr>
            <a:r>
              <a:rPr lang="en-US" sz="950" b="1" i="0" dirty="0">
                <a:solidFill>
                  <a:srgbClr val="FFFFFF"/>
                </a:solidFill>
                <a:latin typeface="Arial"/>
                <a:cs typeface="Arial"/>
              </a:rPr>
              <a:t>Contract in review</a:t>
            </a:r>
          </a:p>
        </p:txBody>
      </p:sp>
      <p:sp>
        <p:nvSpPr>
          <p:cNvPr id="29" name="Shape 29"/>
          <p:cNvSpPr txBox="1"/>
          <p:nvPr/>
        </p:nvSpPr>
        <p:spPr>
          <a:xfrm>
            <a:off x="6419088" y="2423160"/>
            <a:ext cx="2167128" cy="9144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183E75"/>
                </a:solidFill>
                <a:latin typeface="Arial"/>
                <a:cs typeface="Arial"/>
              </a:rPr>
              <a:t>The first smart code cart with real-time inventory tracking and automated recall tracking</a:t>
            </a:r>
          </a:p>
        </p:txBody>
      </p:sp>
      <p:cxnSp>
        <p:nvCxnSpPr>
          <p:cNvPr id="30" name="Line 30"/>
          <p:cNvCxnSpPr/>
          <p:nvPr/>
        </p:nvCxnSpPr>
        <p:spPr>
          <a:xfrm>
            <a:off x="6419088" y="3337560"/>
            <a:ext cx="2167128" cy="0"/>
          </a:xfrm>
          <a:prstGeom prst="line">
            <a:avLst/>
          </a:prstGeom>
          <a:ln w="12700">
            <a:solidFill>
              <a:srgbClr val="D9D9D9"/>
            </a:solidFill>
          </a:ln>
        </p:spPr>
      </p:cxnSp>
      <p:sp>
        <p:nvSpPr>
          <p:cNvPr id="31" name="Shape 31"/>
          <p:cNvSpPr txBox="1"/>
          <p:nvPr/>
        </p:nvSpPr>
        <p:spPr>
          <a:xfrm>
            <a:off x="6419088" y="3429000"/>
            <a:ext cx="2167128" cy="11430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1" i="0" dirty="0">
                <a:solidFill>
                  <a:srgbClr val="0069B4"/>
                </a:solidFill>
                <a:latin typeface="Arial"/>
                <a:cs typeface="Arial"/>
              </a:rPr>
              <a:t>Partnership: </a:t>
            </a:r>
            <a:r>
              <a:rPr lang="en-US" sz="1200" b="0" i="0" dirty="0">
                <a:solidFill>
                  <a:srgbClr val="595959"/>
                </a:solidFill>
                <a:latin typeface="Arial"/>
                <a:cs typeface="Arial"/>
              </a:rPr>
              <a:t>Multi-site 2–6 month pilot starting in a BIDMC medical ICU, with potential expansion to three ICUs</a:t>
            </a:r>
          </a:p>
        </p:txBody>
      </p:sp>
      <p:sp>
        <p:nvSpPr>
          <p:cNvPr id="32" name="Shape 32"/>
          <p:cNvSpPr/>
          <p:nvPr/>
        </p:nvSpPr>
        <p:spPr>
          <a:xfrm>
            <a:off x="8997696" y="1371600"/>
            <a:ext cx="2624328" cy="3246120"/>
          </a:xfrm>
          <a:prstGeom prst="roundRect">
            <a:avLst>
              <a:gd name="adj" fmla="val 4000"/>
            </a:avLst>
          </a:prstGeom>
          <a:solidFill>
            <a:srgbClr val="FFFFFF"/>
          </a:solidFill>
          <a:ln w="9525">
            <a:solidFill>
              <a:srgbClr val="D9D9D9"/>
            </a:solidFill>
          </a:ln>
        </p:spPr>
        <p:txBody>
          <a:bodyPr/>
          <a:lstStyle/>
          <a:p>
            <a:endParaRPr lang="en-US"/>
          </a:p>
        </p:txBody>
      </p:sp>
      <p:sp>
        <p:nvSpPr>
          <p:cNvPr id="33" name="Shape 33"/>
          <p:cNvSpPr txBox="1"/>
          <p:nvPr/>
        </p:nvSpPr>
        <p:spPr>
          <a:xfrm>
            <a:off x="9226296" y="1554480"/>
            <a:ext cx="2167128" cy="411480"/>
          </a:xfrm>
          <a:prstGeom prst="rect">
            <a:avLst/>
          </a:prstGeom>
          <a:noFill/>
          <a:ln>
            <a:noFill/>
          </a:ln>
        </p:spPr>
        <p:txBody>
          <a:bodyPr wrap="square" lIns="0" tIns="0" rIns="0" bIns="0" rtlCol="0" anchor="ctr">
            <a:noAutofit/>
          </a:bodyPr>
          <a:lstStyle/>
          <a:p>
            <a:pPr marL="0" indent="0" algn="l">
              <a:spcBef>
                <a:spcPts val="0"/>
              </a:spcBef>
              <a:spcAft>
                <a:spcPts val="0"/>
              </a:spcAft>
              <a:buNone/>
            </a:pPr>
            <a:r>
              <a:rPr lang="en-US" sz="1700" b="1" i="0" dirty="0">
                <a:solidFill>
                  <a:srgbClr val="183E75"/>
                </a:solidFill>
                <a:latin typeface="Arial"/>
                <a:cs typeface="Arial"/>
              </a:rPr>
              <a:t>Medinsight.ai</a:t>
            </a:r>
          </a:p>
        </p:txBody>
      </p:sp>
      <p:sp>
        <p:nvSpPr>
          <p:cNvPr id="34" name="Shape 34"/>
          <p:cNvSpPr/>
          <p:nvPr/>
        </p:nvSpPr>
        <p:spPr>
          <a:xfrm>
            <a:off x="9226296" y="2029968"/>
            <a:ext cx="1508760" cy="274320"/>
          </a:xfrm>
          <a:prstGeom prst="roundRect">
            <a:avLst>
              <a:gd name="adj" fmla="val 50000"/>
            </a:avLst>
          </a:prstGeom>
          <a:solidFill>
            <a:srgbClr val="2E8B57"/>
          </a:solidFill>
          <a:ln>
            <a:noFill/>
          </a:ln>
        </p:spPr>
        <p:txBody>
          <a:bodyPr wrap="square" lIns="0" tIns="0" rIns="0" bIns="0" rtlCol="0" anchor="ctr">
            <a:noAutofit/>
          </a:bodyPr>
          <a:lstStyle/>
          <a:p>
            <a:pPr marL="0" indent="0" algn="ctr">
              <a:spcBef>
                <a:spcPts val="0"/>
              </a:spcBef>
              <a:spcAft>
                <a:spcPts val="0"/>
              </a:spcAft>
              <a:buNone/>
            </a:pPr>
            <a:r>
              <a:rPr lang="en-US" sz="950" b="1" i="0" dirty="0">
                <a:solidFill>
                  <a:srgbClr val="FFFFFF"/>
                </a:solidFill>
                <a:latin typeface="Arial"/>
                <a:cs typeface="Arial"/>
              </a:rPr>
              <a:t>Signed agreement</a:t>
            </a:r>
          </a:p>
        </p:txBody>
      </p:sp>
      <p:sp>
        <p:nvSpPr>
          <p:cNvPr id="35" name="Shape 35"/>
          <p:cNvSpPr txBox="1"/>
          <p:nvPr/>
        </p:nvSpPr>
        <p:spPr>
          <a:xfrm>
            <a:off x="9226296" y="2423160"/>
            <a:ext cx="2167128" cy="9144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0" i="0" dirty="0">
                <a:solidFill>
                  <a:srgbClr val="183E75"/>
                </a:solidFill>
                <a:latin typeface="Arial"/>
                <a:cs typeface="Arial"/>
              </a:rPr>
              <a:t>AI-powered, EMR-integrated patient safety platform that automates medical incident reporting</a:t>
            </a:r>
          </a:p>
        </p:txBody>
      </p:sp>
      <p:cxnSp>
        <p:nvCxnSpPr>
          <p:cNvPr id="36" name="Line 36"/>
          <p:cNvCxnSpPr/>
          <p:nvPr/>
        </p:nvCxnSpPr>
        <p:spPr>
          <a:xfrm>
            <a:off x="9226296" y="3337560"/>
            <a:ext cx="2167128" cy="0"/>
          </a:xfrm>
          <a:prstGeom prst="line">
            <a:avLst/>
          </a:prstGeom>
          <a:ln w="12700">
            <a:solidFill>
              <a:srgbClr val="D9D9D9"/>
            </a:solidFill>
          </a:ln>
        </p:spPr>
      </p:cxnSp>
      <p:sp>
        <p:nvSpPr>
          <p:cNvPr id="37" name="Shape 37"/>
          <p:cNvSpPr txBox="1"/>
          <p:nvPr/>
        </p:nvSpPr>
        <p:spPr>
          <a:xfrm>
            <a:off x="9226296" y="3429000"/>
            <a:ext cx="2167128" cy="11430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200" b="1" i="0" dirty="0">
                <a:solidFill>
                  <a:srgbClr val="0069B4"/>
                </a:solidFill>
                <a:latin typeface="Arial"/>
                <a:cs typeface="Arial"/>
              </a:rPr>
              <a:t>Partnership: </a:t>
            </a:r>
            <a:r>
              <a:rPr lang="en-US" sz="1200" b="0" i="0" dirty="0">
                <a:solidFill>
                  <a:srgbClr val="595959"/>
                </a:solidFill>
                <a:latin typeface="Arial"/>
                <a:cs typeface="Arial"/>
              </a:rPr>
              <a:t>Design partnership supporting U.S.-market adaptation, validation, and piloting of the platform</a:t>
            </a:r>
          </a:p>
        </p:txBody>
      </p:sp>
      <p:sp>
        <p:nvSpPr>
          <p:cNvPr id="38" name="Shape 38"/>
          <p:cNvSpPr txBox="1"/>
          <p:nvPr/>
        </p:nvSpPr>
        <p:spPr>
          <a:xfrm>
            <a:off x="576072" y="4681728"/>
            <a:ext cx="10972800" cy="2286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00" b="0" i="1" dirty="0">
                <a:solidFill>
                  <a:srgbClr val="595959"/>
                </a:solidFill>
                <a:latin typeface="Arial"/>
                <a:cs typeface="Arial"/>
              </a:rPr>
              <a:t>Additional partnership with Aidoc (radiology AI) in process</a:t>
            </a:r>
          </a:p>
        </p:txBody>
      </p:sp>
      <p:sp>
        <p:nvSpPr>
          <p:cNvPr id="39" name="Shape 39"/>
          <p:cNvSpPr/>
          <p:nvPr/>
        </p:nvSpPr>
        <p:spPr>
          <a:xfrm>
            <a:off x="576072" y="4983480"/>
            <a:ext cx="5422392" cy="1234440"/>
          </a:xfrm>
          <a:prstGeom prst="roundRect">
            <a:avLst>
              <a:gd name="adj" fmla="val 6000"/>
            </a:avLst>
          </a:prstGeom>
          <a:solidFill>
            <a:srgbClr val="EDF2F8"/>
          </a:solidFill>
          <a:ln>
            <a:noFill/>
          </a:ln>
        </p:spPr>
        <p:txBody>
          <a:bodyPr wrap="square" lIns="182880" tIns="109728" rIns="182880" bIns="91440" rtlCol="0" anchor="t">
            <a:noAutofit/>
          </a:bodyPr>
          <a:lstStyle/>
          <a:p>
            <a:pPr marL="0" indent="0" algn="l">
              <a:spcBef>
                <a:spcPts val="0"/>
              </a:spcBef>
              <a:spcAft>
                <a:spcPts val="300"/>
              </a:spcAft>
              <a:buNone/>
            </a:pPr>
            <a:r>
              <a:rPr lang="en-US" sz="1300" b="1" i="0" dirty="0">
                <a:solidFill>
                  <a:srgbClr val="183E75"/>
                </a:solidFill>
                <a:latin typeface="Arial"/>
                <a:cs typeface="Arial"/>
              </a:rPr>
              <a:t>What startups gain</a:t>
            </a:r>
          </a:p>
          <a:p>
            <a:pPr marL="0" indent="0" algn="l">
              <a:spcBef>
                <a:spcPts val="0"/>
              </a:spcBef>
              <a:spcAft>
                <a:spcPts val="0"/>
              </a:spcAft>
              <a:buNone/>
            </a:pPr>
            <a:r>
              <a:rPr lang="en-US" sz="1250" b="0" i="0" dirty="0">
                <a:solidFill>
                  <a:srgbClr val="595959"/>
                </a:solidFill>
                <a:latin typeface="Arial"/>
                <a:cs typeface="Arial"/>
              </a:rPr>
              <a:t>Real-world validation across diverse populations and care settings, clinical champions, Epic integration support, and the credibility of an academic health system partner</a:t>
            </a:r>
          </a:p>
        </p:txBody>
      </p:sp>
      <p:sp>
        <p:nvSpPr>
          <p:cNvPr id="40" name="Shape 40"/>
          <p:cNvSpPr/>
          <p:nvPr/>
        </p:nvSpPr>
        <p:spPr>
          <a:xfrm>
            <a:off x="6190488" y="4983480"/>
            <a:ext cx="5422392" cy="1234440"/>
          </a:xfrm>
          <a:prstGeom prst="roundRect">
            <a:avLst>
              <a:gd name="adj" fmla="val 6000"/>
            </a:avLst>
          </a:prstGeom>
          <a:solidFill>
            <a:srgbClr val="EDF2F8"/>
          </a:solidFill>
          <a:ln>
            <a:noFill/>
          </a:ln>
        </p:spPr>
        <p:txBody>
          <a:bodyPr wrap="square" lIns="182880" tIns="109728" rIns="182880" bIns="91440" rtlCol="0" anchor="t">
            <a:noAutofit/>
          </a:bodyPr>
          <a:lstStyle/>
          <a:p>
            <a:pPr marL="0" indent="0" algn="l">
              <a:spcBef>
                <a:spcPts val="0"/>
              </a:spcBef>
              <a:spcAft>
                <a:spcPts val="300"/>
              </a:spcAft>
              <a:buNone/>
            </a:pPr>
            <a:r>
              <a:rPr lang="en-US" sz="1300" b="1" i="0" dirty="0">
                <a:solidFill>
                  <a:srgbClr val="0069B4"/>
                </a:solidFill>
                <a:latin typeface="Arial"/>
                <a:cs typeface="Arial"/>
              </a:rPr>
              <a:t>What BILH gains</a:t>
            </a:r>
          </a:p>
          <a:p>
            <a:pPr marL="0" indent="0" algn="l">
              <a:spcBef>
                <a:spcPts val="0"/>
              </a:spcBef>
              <a:spcAft>
                <a:spcPts val="0"/>
              </a:spcAft>
              <a:buNone/>
            </a:pPr>
            <a:r>
              <a:rPr lang="en-US" sz="1250" b="0" i="0" dirty="0">
                <a:solidFill>
                  <a:srgbClr val="595959"/>
                </a:solidFill>
                <a:latin typeface="Arial"/>
                <a:cs typeface="Arial"/>
              </a:rPr>
              <a:t>Solutions to our real operational and clinical problems, preferred pricing on adoption, and a modest equity stake negotiated case by case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What We Look For</a:t>
            </a:r>
          </a:p>
        </p:txBody>
      </p:sp>
      <p:sp>
        <p:nvSpPr>
          <p:cNvPr id="12" name="Subtitle"/>
          <p:cNvSpPr>
            <a:spLocks noGrp="1"/>
          </p:cNvSpPr>
          <p:nvPr>
            <p:ph type="body" sz="quarter" idx="13"/>
          </p:nvPr>
        </p:nvSpPr>
        <p:spPr/>
        <p:txBody>
          <a:bodyPr/>
          <a:lstStyle/>
          <a:p>
            <a:r>
              <a:rPr lang="en-US" b="0" i="1" dirty="0">
                <a:solidFill>
                  <a:srgbClr val="0069B4"/>
                </a:solidFill>
              </a:rPr>
              <a:t>Application scoring framework and launch timeline</a:t>
            </a:r>
          </a:p>
        </p:txBody>
      </p:sp>
      <p:sp>
        <p:nvSpPr>
          <p:cNvPr id="13" name="Slide Number"/>
          <p:cNvSpPr>
            <a:spLocks noGrp="1"/>
          </p:cNvSpPr>
          <p:nvPr>
            <p:ph type="sldNum" sz="quarter" idx="12"/>
          </p:nvPr>
        </p:nvSpPr>
        <p:spPr/>
        <p:txBody>
          <a:bodyPr/>
          <a:lstStyle/>
          <a:p>
            <a:fld id="{E8A74B61-50D3-3946-8366-1E447A2A8431}" type="slidenum">
              <a:rPr lang="en-US"/>
              <a:t>20</a:t>
            </a:fld>
            <a:endParaRPr lang="en-US"/>
          </a:p>
        </p:txBody>
      </p:sp>
      <p:sp>
        <p:nvSpPr>
          <p:cNvPr id="14" name="Shape 14"/>
          <p:cNvSpPr/>
          <p:nvPr/>
        </p:nvSpPr>
        <p:spPr>
          <a:xfrm>
            <a:off x="576072" y="1371600"/>
            <a:ext cx="1600200" cy="1435608"/>
          </a:xfrm>
          <a:prstGeom prst="rect">
            <a:avLst/>
          </a:prstGeom>
          <a:solidFill>
            <a:srgbClr val="183E75"/>
          </a:solidFill>
          <a:ln>
            <a:noFill/>
          </a:ln>
        </p:spPr>
        <p:txBody>
          <a:bodyPr wrap="square" lIns="137160" tIns="45720" rIns="91440" bIns="45720" rtlCol="0" anchor="ctr">
            <a:noAutofit/>
          </a:bodyPr>
          <a:lstStyle/>
          <a:p>
            <a:pPr marL="0" indent="0" algn="l">
              <a:spcBef>
                <a:spcPts val="0"/>
              </a:spcBef>
              <a:spcAft>
                <a:spcPts val="0"/>
              </a:spcAft>
              <a:buNone/>
            </a:pPr>
            <a:r>
              <a:rPr lang="en-US" sz="1250" b="1" i="0" dirty="0">
                <a:solidFill>
                  <a:srgbClr val="FFFFFF"/>
                </a:solidFill>
                <a:latin typeface="Arial"/>
                <a:cs typeface="Arial"/>
              </a:rPr>
              <a:t>Value to BILH &amp; Affiliates</a:t>
            </a:r>
          </a:p>
        </p:txBody>
      </p:sp>
      <p:sp>
        <p:nvSpPr>
          <p:cNvPr id="15" name="Shape 15"/>
          <p:cNvSpPr/>
          <p:nvPr/>
        </p:nvSpPr>
        <p:spPr>
          <a:xfrm>
            <a:off x="2221992" y="1371600"/>
            <a:ext cx="5303520" cy="704088"/>
          </a:xfrm>
          <a:prstGeom prst="rect">
            <a:avLst/>
          </a:prstGeom>
          <a:solidFill>
            <a:srgbClr val="EDF2F8"/>
          </a:solidFill>
          <a:ln>
            <a:noFill/>
          </a:ln>
        </p:spPr>
        <p:txBody>
          <a:bodyPr wrap="square" lIns="137160" tIns="36576" rIns="137160" bIns="36576" rtlCol="0" anchor="ctr">
            <a:noAutofit/>
          </a:bodyPr>
          <a:lstStyle/>
          <a:p>
            <a:pPr marL="0" indent="0" algn="l">
              <a:spcBef>
                <a:spcPts val="0"/>
              </a:spcBef>
              <a:spcAft>
                <a:spcPts val="0"/>
              </a:spcAft>
              <a:buNone/>
            </a:pPr>
            <a:r>
              <a:rPr lang="en-US" sz="1150" b="1" i="0" dirty="0">
                <a:solidFill>
                  <a:srgbClr val="183E75"/>
                </a:solidFill>
                <a:latin typeface="Arial"/>
                <a:cs typeface="Arial"/>
              </a:rPr>
              <a:t>Alignment with mission: </a:t>
            </a:r>
            <a:r>
              <a:rPr lang="en-US" sz="1100" b="0" i="0" dirty="0">
                <a:solidFill>
                  <a:srgbClr val="595959"/>
                </a:solidFill>
                <a:latin typeface="Arial"/>
                <a:cs typeface="Arial"/>
              </a:rPr>
              <a:t>Strengthens care for our patients &amp; communities; fits system goals (community care, workforce, equity, virtual care)</a:t>
            </a:r>
          </a:p>
        </p:txBody>
      </p:sp>
      <p:sp>
        <p:nvSpPr>
          <p:cNvPr id="16" name="Shape 16"/>
          <p:cNvSpPr/>
          <p:nvPr/>
        </p:nvSpPr>
        <p:spPr>
          <a:xfrm>
            <a:off x="2221992" y="2103120"/>
            <a:ext cx="5303520" cy="704088"/>
          </a:xfrm>
          <a:prstGeom prst="rect">
            <a:avLst/>
          </a:prstGeom>
          <a:solidFill>
            <a:srgbClr val="EDF2F8"/>
          </a:solidFill>
          <a:ln>
            <a:noFill/>
          </a:ln>
        </p:spPr>
        <p:txBody>
          <a:bodyPr wrap="square" lIns="137160" tIns="36576" rIns="137160" bIns="36576" rtlCol="0" anchor="ctr">
            <a:noAutofit/>
          </a:bodyPr>
          <a:lstStyle/>
          <a:p>
            <a:pPr marL="0" indent="0" algn="l">
              <a:spcBef>
                <a:spcPts val="0"/>
              </a:spcBef>
              <a:spcAft>
                <a:spcPts val="0"/>
              </a:spcAft>
              <a:buNone/>
            </a:pPr>
            <a:r>
              <a:rPr lang="en-US" sz="1150" b="1" i="0" dirty="0">
                <a:solidFill>
                  <a:srgbClr val="183E75"/>
                </a:solidFill>
                <a:latin typeface="Arial"/>
                <a:cs typeface="Arial"/>
              </a:rPr>
              <a:t>Operational value: </a:t>
            </a:r>
            <a:r>
              <a:rPr lang="en-US" sz="1100" b="0" i="0" dirty="0">
                <a:solidFill>
                  <a:srgbClr val="595959"/>
                </a:solidFill>
                <a:latin typeface="Arial"/>
                <a:cs typeface="Arial"/>
              </a:rPr>
              <a:t>Solves a key BILH problem across a full care pathway without new bottlenecks</a:t>
            </a:r>
          </a:p>
        </p:txBody>
      </p:sp>
      <p:sp>
        <p:nvSpPr>
          <p:cNvPr id="17" name="Shape 17"/>
          <p:cNvSpPr/>
          <p:nvPr/>
        </p:nvSpPr>
        <p:spPr>
          <a:xfrm>
            <a:off x="576072" y="2944368"/>
            <a:ext cx="1600200" cy="1435608"/>
          </a:xfrm>
          <a:prstGeom prst="rect">
            <a:avLst/>
          </a:prstGeom>
          <a:solidFill>
            <a:srgbClr val="0069B4"/>
          </a:solidFill>
          <a:ln>
            <a:noFill/>
          </a:ln>
        </p:spPr>
        <p:txBody>
          <a:bodyPr wrap="square" lIns="137160" tIns="45720" rIns="91440" bIns="45720" rtlCol="0" anchor="ctr">
            <a:noAutofit/>
          </a:bodyPr>
          <a:lstStyle/>
          <a:p>
            <a:pPr marL="0" indent="0" algn="l">
              <a:spcBef>
                <a:spcPts val="0"/>
              </a:spcBef>
              <a:spcAft>
                <a:spcPts val="0"/>
              </a:spcAft>
              <a:buNone/>
            </a:pPr>
            <a:r>
              <a:rPr lang="en-US" sz="1250" b="1" i="0" dirty="0">
                <a:solidFill>
                  <a:srgbClr val="FFFFFF"/>
                </a:solidFill>
                <a:latin typeface="Arial"/>
                <a:cs typeface="Arial"/>
              </a:rPr>
              <a:t>Company Potential</a:t>
            </a:r>
          </a:p>
        </p:txBody>
      </p:sp>
      <p:sp>
        <p:nvSpPr>
          <p:cNvPr id="18" name="Shape 18"/>
          <p:cNvSpPr/>
          <p:nvPr/>
        </p:nvSpPr>
        <p:spPr>
          <a:xfrm>
            <a:off x="2221992" y="2944368"/>
            <a:ext cx="5303520" cy="704088"/>
          </a:xfrm>
          <a:prstGeom prst="rect">
            <a:avLst/>
          </a:prstGeom>
          <a:solidFill>
            <a:srgbClr val="EDF2F8"/>
          </a:solidFill>
          <a:ln>
            <a:noFill/>
          </a:ln>
        </p:spPr>
        <p:txBody>
          <a:bodyPr wrap="square" lIns="137160" tIns="36576" rIns="137160" bIns="36576" rtlCol="0" anchor="ctr">
            <a:noAutofit/>
          </a:bodyPr>
          <a:lstStyle/>
          <a:p>
            <a:pPr marL="0" indent="0" algn="l">
              <a:spcBef>
                <a:spcPts val="0"/>
              </a:spcBef>
              <a:spcAft>
                <a:spcPts val="0"/>
              </a:spcAft>
              <a:buNone/>
            </a:pPr>
            <a:r>
              <a:rPr lang="en-US" sz="1150" b="1" i="0" dirty="0">
                <a:solidFill>
                  <a:srgbClr val="0069B4"/>
                </a:solidFill>
                <a:latin typeface="Arial"/>
                <a:cs typeface="Arial"/>
              </a:rPr>
              <a:t>Team: </a:t>
            </a:r>
            <a:r>
              <a:rPr lang="en-US" sz="1100" b="0" i="0" dirty="0">
                <a:solidFill>
                  <a:srgbClr val="595959"/>
                </a:solidFill>
                <a:latin typeface="Arial"/>
                <a:cs typeface="Arial"/>
              </a:rPr>
              <a:t>Domain expertise, track record, and full-time capacity to execute</a:t>
            </a:r>
          </a:p>
        </p:txBody>
      </p:sp>
      <p:sp>
        <p:nvSpPr>
          <p:cNvPr id="19" name="Shape 19"/>
          <p:cNvSpPr/>
          <p:nvPr/>
        </p:nvSpPr>
        <p:spPr>
          <a:xfrm>
            <a:off x="2221992" y="3675888"/>
            <a:ext cx="5303520" cy="704088"/>
          </a:xfrm>
          <a:prstGeom prst="rect">
            <a:avLst/>
          </a:prstGeom>
          <a:solidFill>
            <a:srgbClr val="EDF2F8"/>
          </a:solidFill>
          <a:ln>
            <a:noFill/>
          </a:ln>
        </p:spPr>
        <p:txBody>
          <a:bodyPr wrap="square" lIns="137160" tIns="36576" rIns="137160" bIns="36576" rtlCol="0" anchor="ctr">
            <a:noAutofit/>
          </a:bodyPr>
          <a:lstStyle/>
          <a:p>
            <a:pPr marL="0" indent="0" algn="l">
              <a:spcBef>
                <a:spcPts val="0"/>
              </a:spcBef>
              <a:spcAft>
                <a:spcPts val="0"/>
              </a:spcAft>
              <a:buNone/>
            </a:pPr>
            <a:r>
              <a:rPr lang="en-US" sz="1150" b="1" i="0" dirty="0">
                <a:solidFill>
                  <a:srgbClr val="0069B4"/>
                </a:solidFill>
                <a:latin typeface="Arial"/>
                <a:cs typeface="Arial"/>
              </a:rPr>
              <a:t>Unique value proposition: </a:t>
            </a:r>
            <a:r>
              <a:rPr lang="en-US" sz="1100" b="0" i="0" dirty="0">
                <a:solidFill>
                  <a:srgbClr val="595959"/>
                </a:solidFill>
                <a:latin typeface="Arial"/>
                <a:cs typeface="Arial"/>
              </a:rPr>
              <a:t>Differentiated, high-quality offering with defined barriers to entry</a:t>
            </a:r>
          </a:p>
        </p:txBody>
      </p:sp>
      <p:sp>
        <p:nvSpPr>
          <p:cNvPr id="20" name="Shape 20"/>
          <p:cNvSpPr/>
          <p:nvPr/>
        </p:nvSpPr>
        <p:spPr>
          <a:xfrm>
            <a:off x="576072" y="4517136"/>
            <a:ext cx="1600200" cy="1435608"/>
          </a:xfrm>
          <a:prstGeom prst="rect">
            <a:avLst/>
          </a:prstGeom>
          <a:solidFill>
            <a:srgbClr val="784B98"/>
          </a:solidFill>
          <a:ln>
            <a:noFill/>
          </a:ln>
        </p:spPr>
        <p:txBody>
          <a:bodyPr wrap="square" lIns="137160" tIns="45720" rIns="91440" bIns="45720" rtlCol="0" anchor="ctr">
            <a:noAutofit/>
          </a:bodyPr>
          <a:lstStyle/>
          <a:p>
            <a:pPr marL="0" indent="0" algn="l">
              <a:spcBef>
                <a:spcPts val="0"/>
              </a:spcBef>
              <a:spcAft>
                <a:spcPts val="0"/>
              </a:spcAft>
              <a:buNone/>
            </a:pPr>
            <a:r>
              <a:rPr lang="en-US" sz="1250" b="1" i="0" dirty="0">
                <a:solidFill>
                  <a:srgbClr val="FFFFFF"/>
                </a:solidFill>
                <a:latin typeface="Arial"/>
                <a:cs typeface="Arial"/>
              </a:rPr>
              <a:t>Product Readiness</a:t>
            </a:r>
          </a:p>
        </p:txBody>
      </p:sp>
      <p:sp>
        <p:nvSpPr>
          <p:cNvPr id="21" name="Shape 21"/>
          <p:cNvSpPr/>
          <p:nvPr/>
        </p:nvSpPr>
        <p:spPr>
          <a:xfrm>
            <a:off x="2221992" y="4517136"/>
            <a:ext cx="5303520" cy="704088"/>
          </a:xfrm>
          <a:prstGeom prst="rect">
            <a:avLst/>
          </a:prstGeom>
          <a:solidFill>
            <a:srgbClr val="EDF2F8"/>
          </a:solidFill>
          <a:ln>
            <a:noFill/>
          </a:ln>
        </p:spPr>
        <p:txBody>
          <a:bodyPr wrap="square" lIns="137160" tIns="36576" rIns="137160" bIns="36576" rtlCol="0" anchor="ctr">
            <a:noAutofit/>
          </a:bodyPr>
          <a:lstStyle/>
          <a:p>
            <a:pPr marL="0" indent="0" algn="l">
              <a:spcBef>
                <a:spcPts val="0"/>
              </a:spcBef>
              <a:spcAft>
                <a:spcPts val="0"/>
              </a:spcAft>
              <a:buNone/>
            </a:pPr>
            <a:r>
              <a:rPr lang="en-US" sz="1150" b="1" i="0" dirty="0">
                <a:solidFill>
                  <a:srgbClr val="784B98"/>
                </a:solidFill>
                <a:latin typeface="Arial"/>
                <a:cs typeface="Arial"/>
              </a:rPr>
              <a:t>Development roadmap: </a:t>
            </a:r>
            <a:r>
              <a:rPr lang="en-US" sz="1100" b="0" i="0" dirty="0">
                <a:solidFill>
                  <a:srgbClr val="595959"/>
                </a:solidFill>
                <a:latin typeface="Arial"/>
                <a:cs typeface="Arial"/>
              </a:rPr>
              <a:t>Realistic time &amp; cost estimates and a clear path to MVP or market-ready product</a:t>
            </a:r>
          </a:p>
        </p:txBody>
      </p:sp>
      <p:sp>
        <p:nvSpPr>
          <p:cNvPr id="22" name="Shape 22"/>
          <p:cNvSpPr/>
          <p:nvPr/>
        </p:nvSpPr>
        <p:spPr>
          <a:xfrm>
            <a:off x="2221992" y="5248656"/>
            <a:ext cx="5303520" cy="704088"/>
          </a:xfrm>
          <a:prstGeom prst="rect">
            <a:avLst/>
          </a:prstGeom>
          <a:solidFill>
            <a:srgbClr val="EDF2F8"/>
          </a:solidFill>
          <a:ln>
            <a:noFill/>
          </a:ln>
        </p:spPr>
        <p:txBody>
          <a:bodyPr wrap="square" lIns="137160" tIns="36576" rIns="137160" bIns="36576" rtlCol="0" anchor="ctr">
            <a:noAutofit/>
          </a:bodyPr>
          <a:lstStyle/>
          <a:p>
            <a:pPr marL="0" indent="0" algn="l">
              <a:spcBef>
                <a:spcPts val="0"/>
              </a:spcBef>
              <a:spcAft>
                <a:spcPts val="0"/>
              </a:spcAft>
              <a:buNone/>
            </a:pPr>
            <a:r>
              <a:rPr lang="en-US" sz="1150" b="1" i="0" dirty="0">
                <a:solidFill>
                  <a:srgbClr val="784B98"/>
                </a:solidFill>
                <a:latin typeface="Arial"/>
                <a:cs typeface="Arial"/>
              </a:rPr>
              <a:t>Technical readiness: </a:t>
            </a:r>
            <a:r>
              <a:rPr lang="en-US" sz="1100" b="0" i="0" dirty="0">
                <a:solidFill>
                  <a:srgbClr val="595959"/>
                </a:solidFill>
                <a:latin typeface="Arial"/>
                <a:cs typeface="Arial"/>
              </a:rPr>
              <a:t>Pilot-level readiness or proof-of-concept; regulatory &amp; integration needs identified</a:t>
            </a:r>
          </a:p>
        </p:txBody>
      </p:sp>
      <p:sp>
        <p:nvSpPr>
          <p:cNvPr id="23" name="Shape 23"/>
          <p:cNvSpPr txBox="1"/>
          <p:nvPr/>
        </p:nvSpPr>
        <p:spPr>
          <a:xfrm>
            <a:off x="576072" y="6089904"/>
            <a:ext cx="6949440" cy="22860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00" b="0" i="1" dirty="0">
                <a:solidFill>
                  <a:srgbClr val="595959"/>
                </a:solidFill>
                <a:latin typeface="Arial"/>
                <a:cs typeface="Arial"/>
              </a:rPr>
              <a:t>Each criterion scored 1 (weak) to 3 (strong); 18 points maximum</a:t>
            </a:r>
          </a:p>
        </p:txBody>
      </p:sp>
      <p:sp>
        <p:nvSpPr>
          <p:cNvPr id="24" name="Shape 24"/>
          <p:cNvSpPr txBox="1"/>
          <p:nvPr/>
        </p:nvSpPr>
        <p:spPr>
          <a:xfrm>
            <a:off x="8001000" y="1371600"/>
            <a:ext cx="3566160" cy="32004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400" b="1" i="0" dirty="0">
                <a:solidFill>
                  <a:srgbClr val="183E75"/>
                </a:solidFill>
                <a:latin typeface="Arial"/>
                <a:cs typeface="Arial"/>
              </a:rPr>
              <a:t>Launch timeline</a:t>
            </a:r>
          </a:p>
        </p:txBody>
      </p:sp>
      <p:cxnSp>
        <p:nvCxnSpPr>
          <p:cNvPr id="25" name="Line 25"/>
          <p:cNvCxnSpPr/>
          <p:nvPr/>
        </p:nvCxnSpPr>
        <p:spPr>
          <a:xfrm>
            <a:off x="8183880" y="2011680"/>
            <a:ext cx="0" cy="3794760"/>
          </a:xfrm>
          <a:prstGeom prst="line">
            <a:avLst/>
          </a:prstGeom>
          <a:ln w="25400">
            <a:solidFill>
              <a:srgbClr val="B8C7DC"/>
            </a:solidFill>
          </a:ln>
        </p:spPr>
      </p:cxnSp>
      <p:sp>
        <p:nvSpPr>
          <p:cNvPr id="26" name="Shape 26"/>
          <p:cNvSpPr/>
          <p:nvPr/>
        </p:nvSpPr>
        <p:spPr>
          <a:xfrm>
            <a:off x="8055864" y="1920240"/>
            <a:ext cx="256032" cy="256032"/>
          </a:xfrm>
          <a:prstGeom prst="ellipse">
            <a:avLst/>
          </a:prstGeom>
          <a:solidFill>
            <a:srgbClr val="D9D9D9"/>
          </a:solidFill>
          <a:ln>
            <a:noFill/>
          </a:ln>
        </p:spPr>
        <p:txBody>
          <a:bodyPr/>
          <a:lstStyle/>
          <a:p>
            <a:endParaRPr lang="en-US"/>
          </a:p>
        </p:txBody>
      </p:sp>
      <p:sp>
        <p:nvSpPr>
          <p:cNvPr id="27" name="Shape 27"/>
          <p:cNvSpPr txBox="1"/>
          <p:nvPr/>
        </p:nvSpPr>
        <p:spPr>
          <a:xfrm>
            <a:off x="8503920" y="1874520"/>
            <a:ext cx="3200400" cy="2743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00" b="1" i="0" dirty="0">
                <a:solidFill>
                  <a:srgbClr val="595959"/>
                </a:solidFill>
                <a:latin typeface="Arial"/>
                <a:cs typeface="Arial"/>
              </a:rPr>
              <a:t>May–Aug 2026</a:t>
            </a:r>
          </a:p>
        </p:txBody>
      </p:sp>
      <p:sp>
        <p:nvSpPr>
          <p:cNvPr id="28" name="Shape 28"/>
          <p:cNvSpPr txBox="1"/>
          <p:nvPr/>
        </p:nvSpPr>
        <p:spPr>
          <a:xfrm>
            <a:off x="8503920" y="2130552"/>
            <a:ext cx="3200400" cy="2743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300" b="1" i="0" dirty="0">
                <a:solidFill>
                  <a:srgbClr val="595959"/>
                </a:solidFill>
                <a:latin typeface="Arial"/>
                <a:cs typeface="Arial"/>
              </a:rPr>
              <a:t>Program design</a:t>
            </a:r>
          </a:p>
        </p:txBody>
      </p:sp>
      <p:sp>
        <p:nvSpPr>
          <p:cNvPr id="29" name="Shape 29"/>
          <p:cNvSpPr txBox="1"/>
          <p:nvPr/>
        </p:nvSpPr>
        <p:spPr>
          <a:xfrm>
            <a:off x="8503920" y="2423160"/>
            <a:ext cx="3154680" cy="5029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50" b="0" i="0" dirty="0">
                <a:solidFill>
                  <a:srgbClr val="595959"/>
                </a:solidFill>
                <a:latin typeface="Arial"/>
                <a:cs typeface="Arial"/>
              </a:rPr>
              <a:t>Scope, requirements, IP policy, funds flow, scoring framework, infrastructure</a:t>
            </a:r>
          </a:p>
        </p:txBody>
      </p:sp>
      <p:sp>
        <p:nvSpPr>
          <p:cNvPr id="30" name="Shape 30"/>
          <p:cNvSpPr/>
          <p:nvPr/>
        </p:nvSpPr>
        <p:spPr>
          <a:xfrm>
            <a:off x="8055864" y="3017520"/>
            <a:ext cx="256032" cy="256032"/>
          </a:xfrm>
          <a:prstGeom prst="ellipse">
            <a:avLst/>
          </a:prstGeom>
          <a:solidFill>
            <a:srgbClr val="009EDF"/>
          </a:solidFill>
          <a:ln>
            <a:noFill/>
          </a:ln>
        </p:spPr>
        <p:txBody>
          <a:bodyPr/>
          <a:lstStyle/>
          <a:p>
            <a:endParaRPr lang="en-US"/>
          </a:p>
        </p:txBody>
      </p:sp>
      <p:sp>
        <p:nvSpPr>
          <p:cNvPr id="31" name="Shape 31"/>
          <p:cNvSpPr txBox="1"/>
          <p:nvPr/>
        </p:nvSpPr>
        <p:spPr>
          <a:xfrm>
            <a:off x="8503920" y="2971800"/>
            <a:ext cx="3200400" cy="2743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00" b="1" i="0" dirty="0">
                <a:solidFill>
                  <a:srgbClr val="0069B4"/>
                </a:solidFill>
                <a:latin typeface="Arial"/>
                <a:cs typeface="Arial"/>
              </a:rPr>
              <a:t>September 2026</a:t>
            </a:r>
          </a:p>
        </p:txBody>
      </p:sp>
      <p:sp>
        <p:nvSpPr>
          <p:cNvPr id="32" name="Shape 32"/>
          <p:cNvSpPr txBox="1"/>
          <p:nvPr/>
        </p:nvSpPr>
        <p:spPr>
          <a:xfrm>
            <a:off x="8503920" y="3227832"/>
            <a:ext cx="3200400" cy="2743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300" b="1" i="0" dirty="0">
                <a:solidFill>
                  <a:srgbClr val="183E75"/>
                </a:solidFill>
                <a:latin typeface="Arial"/>
                <a:cs typeface="Arial"/>
              </a:rPr>
              <a:t>Stakeholder input</a:t>
            </a:r>
          </a:p>
        </p:txBody>
      </p:sp>
      <p:sp>
        <p:nvSpPr>
          <p:cNvPr id="33" name="Shape 33"/>
          <p:cNvSpPr txBox="1"/>
          <p:nvPr/>
        </p:nvSpPr>
        <p:spPr>
          <a:xfrm>
            <a:off x="8503920" y="3520440"/>
            <a:ext cx="3154680" cy="5029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50" b="0" i="0" dirty="0">
                <a:solidFill>
                  <a:srgbClr val="595959"/>
                </a:solidFill>
                <a:latin typeface="Arial"/>
                <a:cs typeface="Arial"/>
              </a:rPr>
              <a:t>Brief chairs and steering committee; finalize soft-launch plan</a:t>
            </a:r>
          </a:p>
        </p:txBody>
      </p:sp>
      <p:sp>
        <p:nvSpPr>
          <p:cNvPr id="34" name="Shape 34"/>
          <p:cNvSpPr/>
          <p:nvPr/>
        </p:nvSpPr>
        <p:spPr>
          <a:xfrm>
            <a:off x="8055864" y="4114800"/>
            <a:ext cx="256032" cy="256032"/>
          </a:xfrm>
          <a:prstGeom prst="ellipse">
            <a:avLst/>
          </a:prstGeom>
          <a:solidFill>
            <a:srgbClr val="183E75"/>
          </a:solidFill>
          <a:ln>
            <a:noFill/>
          </a:ln>
        </p:spPr>
        <p:txBody>
          <a:bodyPr/>
          <a:lstStyle/>
          <a:p>
            <a:endParaRPr lang="en-US"/>
          </a:p>
        </p:txBody>
      </p:sp>
      <p:sp>
        <p:nvSpPr>
          <p:cNvPr id="35" name="Shape 35"/>
          <p:cNvSpPr txBox="1"/>
          <p:nvPr/>
        </p:nvSpPr>
        <p:spPr>
          <a:xfrm>
            <a:off x="8503920" y="4069080"/>
            <a:ext cx="3200400" cy="2743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00" b="1" i="0" dirty="0">
                <a:solidFill>
                  <a:srgbClr val="0069B4"/>
                </a:solidFill>
                <a:latin typeface="Arial"/>
                <a:cs typeface="Arial"/>
              </a:rPr>
              <a:t>October 2026</a:t>
            </a:r>
          </a:p>
        </p:txBody>
      </p:sp>
      <p:sp>
        <p:nvSpPr>
          <p:cNvPr id="36" name="Shape 36"/>
          <p:cNvSpPr txBox="1"/>
          <p:nvPr/>
        </p:nvSpPr>
        <p:spPr>
          <a:xfrm>
            <a:off x="8503920" y="4325112"/>
            <a:ext cx="3200400" cy="2743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300" b="1" i="0" dirty="0">
                <a:solidFill>
                  <a:srgbClr val="183E75"/>
                </a:solidFill>
                <a:latin typeface="Arial"/>
                <a:cs typeface="Arial"/>
              </a:rPr>
              <a:t>Soft launch: Bridge Program</a:t>
            </a:r>
          </a:p>
        </p:txBody>
      </p:sp>
      <p:sp>
        <p:nvSpPr>
          <p:cNvPr id="37" name="Shape 37"/>
          <p:cNvSpPr txBox="1"/>
          <p:nvPr/>
        </p:nvSpPr>
        <p:spPr>
          <a:xfrm>
            <a:off x="8503920" y="4617720"/>
            <a:ext cx="3154680" cy="5029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50" b="0" i="0" dirty="0">
                <a:solidFill>
                  <a:srgbClr val="595959"/>
                </a:solidFill>
                <a:latin typeface="Arial"/>
                <a:cs typeface="Arial"/>
              </a:rPr>
              <a:t>Transparent selection criteria and a scoring-based selection panel</a:t>
            </a:r>
          </a:p>
        </p:txBody>
      </p:sp>
      <p:sp>
        <p:nvSpPr>
          <p:cNvPr id="38" name="Shape 38"/>
          <p:cNvSpPr/>
          <p:nvPr/>
        </p:nvSpPr>
        <p:spPr>
          <a:xfrm>
            <a:off x="8055864" y="5212080"/>
            <a:ext cx="256032" cy="256032"/>
          </a:xfrm>
          <a:prstGeom prst="ellipse">
            <a:avLst/>
          </a:prstGeom>
          <a:solidFill>
            <a:srgbClr val="0069B4"/>
          </a:solidFill>
          <a:ln>
            <a:noFill/>
          </a:ln>
        </p:spPr>
        <p:txBody>
          <a:bodyPr/>
          <a:lstStyle/>
          <a:p>
            <a:endParaRPr lang="en-US"/>
          </a:p>
        </p:txBody>
      </p:sp>
      <p:sp>
        <p:nvSpPr>
          <p:cNvPr id="39" name="Shape 39"/>
          <p:cNvSpPr txBox="1"/>
          <p:nvPr/>
        </p:nvSpPr>
        <p:spPr>
          <a:xfrm>
            <a:off x="8503920" y="5166360"/>
            <a:ext cx="3200400" cy="2743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100" b="1" i="0" dirty="0">
                <a:solidFill>
                  <a:srgbClr val="0069B4"/>
                </a:solidFill>
                <a:latin typeface="Arial"/>
                <a:cs typeface="Arial"/>
              </a:rPr>
              <a:t>November 2026</a:t>
            </a:r>
          </a:p>
        </p:txBody>
      </p:sp>
      <p:sp>
        <p:nvSpPr>
          <p:cNvPr id="40" name="Shape 40"/>
          <p:cNvSpPr txBox="1"/>
          <p:nvPr/>
        </p:nvSpPr>
        <p:spPr>
          <a:xfrm>
            <a:off x="8503920" y="5422392"/>
            <a:ext cx="3200400" cy="2743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300" b="1" i="0" dirty="0">
                <a:solidFill>
                  <a:srgbClr val="183E75"/>
                </a:solidFill>
                <a:latin typeface="Arial"/>
                <a:cs typeface="Arial"/>
              </a:rPr>
              <a:t>Refine &amp; monitor</a:t>
            </a:r>
          </a:p>
        </p:txBody>
      </p:sp>
      <p:sp>
        <p:nvSpPr>
          <p:cNvPr id="41" name="Shape 41"/>
          <p:cNvSpPr txBox="1"/>
          <p:nvPr/>
        </p:nvSpPr>
        <p:spPr>
          <a:xfrm>
            <a:off x="8503920" y="5715000"/>
            <a:ext cx="3154680" cy="50292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050" b="0" i="0" dirty="0">
                <a:solidFill>
                  <a:srgbClr val="595959"/>
                </a:solidFill>
                <a:latin typeface="Arial"/>
                <a:cs typeface="Arial"/>
              </a:rPr>
              <a:t>Track early milestones; engage external partners ahead of an Innovation Summit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p:cNvSpPr>
            <a:spLocks noGrp="1"/>
          </p:cNvSpPr>
          <p:nvPr>
            <p:ph type="title"/>
          </p:nvPr>
        </p:nvSpPr>
        <p:spPr/>
        <p:txBody>
          <a:bodyPr/>
          <a:lstStyle/>
          <a:p>
            <a:r>
              <a:rPr lang="en-US" dirty="0"/>
              <a:t>Let’s Build Together</a:t>
            </a:r>
          </a:p>
        </p:txBody>
      </p:sp>
      <p:sp>
        <p:nvSpPr>
          <p:cNvPr id="12" name="Subtitle"/>
          <p:cNvSpPr>
            <a:spLocks noGrp="1"/>
          </p:cNvSpPr>
          <p:nvPr>
            <p:ph type="body" sz="quarter" idx="13"/>
          </p:nvPr>
        </p:nvSpPr>
        <p:spPr/>
        <p:txBody>
          <a:bodyPr/>
          <a:lstStyle/>
          <a:p>
            <a:r>
              <a:rPr lang="en-US" b="0" i="1" dirty="0">
                <a:solidFill>
                  <a:srgbClr val="0069B4"/>
                </a:solidFill>
              </a:rPr>
              <a:t>Where UK innovators can plug in</a:t>
            </a:r>
          </a:p>
        </p:txBody>
      </p:sp>
      <p:sp>
        <p:nvSpPr>
          <p:cNvPr id="13" name="Slide Number"/>
          <p:cNvSpPr>
            <a:spLocks noGrp="1"/>
          </p:cNvSpPr>
          <p:nvPr>
            <p:ph type="sldNum" sz="quarter" idx="12"/>
          </p:nvPr>
        </p:nvSpPr>
        <p:spPr/>
        <p:txBody>
          <a:bodyPr/>
          <a:lstStyle/>
          <a:p>
            <a:fld id="{E8A74B61-50D3-3946-8366-1E447A2A8431}" type="slidenum">
              <a:rPr lang="en-US"/>
              <a:t>21</a:t>
            </a:fld>
            <a:endParaRPr lang="en-US"/>
          </a:p>
        </p:txBody>
      </p:sp>
      <p:sp>
        <p:nvSpPr>
          <p:cNvPr id="14" name="Shape 14"/>
          <p:cNvSpPr/>
          <p:nvPr/>
        </p:nvSpPr>
        <p:spPr>
          <a:xfrm>
            <a:off x="576072" y="1371600"/>
            <a:ext cx="3566160" cy="3017520"/>
          </a:xfrm>
          <a:prstGeom prst="roundRect">
            <a:avLst>
              <a:gd name="adj" fmla="val 4000"/>
            </a:avLst>
          </a:prstGeom>
          <a:solidFill>
            <a:srgbClr val="FFFFFF"/>
          </a:solidFill>
          <a:ln w="9525">
            <a:solidFill>
              <a:srgbClr val="D9D9D9"/>
            </a:solidFill>
          </a:ln>
        </p:spPr>
        <p:txBody>
          <a:bodyPr/>
          <a:lstStyle/>
          <a:p>
            <a:endParaRPr lang="en-US"/>
          </a:p>
        </p:txBody>
      </p:sp>
      <p:sp>
        <p:nvSpPr>
          <p:cNvPr id="15" name="Shape 15"/>
          <p:cNvSpPr/>
          <p:nvPr/>
        </p:nvSpPr>
        <p:spPr>
          <a:xfrm>
            <a:off x="1947672" y="1600200"/>
            <a:ext cx="822960" cy="822960"/>
          </a:xfrm>
          <a:prstGeom prst="ellipse">
            <a:avLst/>
          </a:prstGeom>
          <a:solidFill>
            <a:srgbClr val="183E75"/>
          </a:solidFill>
          <a:ln>
            <a:noFill/>
          </a:ln>
        </p:spPr>
        <p:txBody>
          <a:bodyPr/>
          <a:lstStyle/>
          <a:p>
            <a:endParaRPr lang="en-US"/>
          </a:p>
        </p:txBody>
      </p:sp>
      <p:pic>
        <p:nvPicPr>
          <p:cNvPr id="16" name="FaRocket 16" descr="FaRocket"/>
          <p:cNvPicPr>
            <a:picLocks noChangeAspect="1"/>
          </p:cNvPicPr>
          <p:nvPr/>
        </p:nvPicPr>
        <p:blipFill>
          <a:blip r:embed="rId2"/>
          <a:stretch>
            <a:fillRect/>
          </a:stretch>
        </p:blipFill>
        <p:spPr>
          <a:xfrm>
            <a:off x="2145182" y="1797710"/>
            <a:ext cx="427939" cy="427939"/>
          </a:xfrm>
          <a:prstGeom prst="rect">
            <a:avLst/>
          </a:prstGeom>
        </p:spPr>
      </p:pic>
      <p:sp>
        <p:nvSpPr>
          <p:cNvPr id="17" name="Shape 17"/>
          <p:cNvSpPr txBox="1"/>
          <p:nvPr/>
        </p:nvSpPr>
        <p:spPr>
          <a:xfrm>
            <a:off x="804672" y="2560320"/>
            <a:ext cx="3108960" cy="411480"/>
          </a:xfrm>
          <a:prstGeom prst="rect">
            <a:avLst/>
          </a:prstGeom>
          <a:noFill/>
          <a:ln>
            <a:noFill/>
          </a:ln>
        </p:spPr>
        <p:txBody>
          <a:bodyPr wrap="square" lIns="0" tIns="0" rIns="0" bIns="0" rtlCol="0" anchor="ctr">
            <a:noAutofit/>
          </a:bodyPr>
          <a:lstStyle/>
          <a:p>
            <a:pPr marL="0" indent="0" algn="ctr">
              <a:spcBef>
                <a:spcPts val="0"/>
              </a:spcBef>
              <a:spcAft>
                <a:spcPts val="0"/>
              </a:spcAft>
              <a:buNone/>
            </a:pPr>
            <a:r>
              <a:rPr lang="en-US" sz="1500" b="1" i="0" dirty="0">
                <a:solidFill>
                  <a:srgbClr val="183E75"/>
                </a:solidFill>
                <a:latin typeface="Arial"/>
                <a:cs typeface="Arial"/>
              </a:rPr>
              <a:t>Apply to the Bridge Program</a:t>
            </a:r>
          </a:p>
        </p:txBody>
      </p:sp>
      <p:sp>
        <p:nvSpPr>
          <p:cNvPr id="18" name="Shape 18"/>
          <p:cNvSpPr txBox="1"/>
          <p:nvPr/>
        </p:nvSpPr>
        <p:spPr>
          <a:xfrm>
            <a:off x="896112" y="3063240"/>
            <a:ext cx="3017520" cy="1280160"/>
          </a:xfrm>
          <a:prstGeom prst="rect">
            <a:avLst/>
          </a:prstGeom>
          <a:noFill/>
          <a:ln>
            <a:noFill/>
          </a:ln>
        </p:spPr>
        <p:txBody>
          <a:bodyPr wrap="square" lIns="0" tIns="0" rIns="0" bIns="0" rtlCol="0" anchor="t">
            <a:noAutofit/>
          </a:bodyPr>
          <a:lstStyle/>
          <a:p>
            <a:pPr marL="171450" indent="-171450" algn="l">
              <a:spcBef>
                <a:spcPts val="0"/>
              </a:spcBef>
              <a:spcAft>
                <a:spcPts val="500"/>
              </a:spcAft>
              <a:buClr>
                <a:srgbClr val="183E75"/>
              </a:buClr>
              <a:buFont typeface="Arial"/>
              <a:buChar char="•"/>
            </a:pPr>
            <a:r>
              <a:rPr lang="en-US" sz="1250" b="0" i="0" dirty="0">
                <a:solidFill>
                  <a:srgbClr val="595959"/>
                </a:solidFill>
                <a:latin typeface="Arial"/>
                <a:cs typeface="Arial"/>
              </a:rPr>
              <a:t>Soft launch in October 2026</a:t>
            </a:r>
          </a:p>
          <a:p>
            <a:pPr marL="171450" indent="-171450" algn="l">
              <a:spcBef>
                <a:spcPts val="0"/>
              </a:spcBef>
              <a:spcAft>
                <a:spcPts val="500"/>
              </a:spcAft>
              <a:buClr>
                <a:srgbClr val="183E75"/>
              </a:buClr>
              <a:buFont typeface="Arial"/>
              <a:buChar char="•"/>
            </a:pPr>
            <a:r>
              <a:rPr lang="en-US" sz="1250" b="0" i="0" dirty="0">
                <a:solidFill>
                  <a:srgbClr val="595959"/>
                </a:solidFill>
                <a:latin typeface="Arial"/>
                <a:cs typeface="Arial"/>
              </a:rPr>
              <a:t>Working prototype and a serious commercial effort</a:t>
            </a:r>
          </a:p>
          <a:p>
            <a:pPr marL="171450" indent="-171450" algn="l">
              <a:spcBef>
                <a:spcPts val="0"/>
              </a:spcBef>
              <a:spcAft>
                <a:spcPts val="500"/>
              </a:spcAft>
              <a:buClr>
                <a:srgbClr val="183E75"/>
              </a:buClr>
              <a:buFont typeface="Arial"/>
              <a:buChar char="•"/>
            </a:pPr>
            <a:r>
              <a:rPr lang="en-US" sz="1250" b="0" i="0" dirty="0">
                <a:solidFill>
                  <a:srgbClr val="595959"/>
                </a:solidFill>
                <a:latin typeface="Arial"/>
                <a:cs typeface="Arial"/>
              </a:rPr>
              <a:t>Clinical validation, data access, and integration support</a:t>
            </a:r>
          </a:p>
        </p:txBody>
      </p:sp>
      <p:sp>
        <p:nvSpPr>
          <p:cNvPr id="19" name="Shape 19"/>
          <p:cNvSpPr/>
          <p:nvPr/>
        </p:nvSpPr>
        <p:spPr>
          <a:xfrm>
            <a:off x="4311396" y="1371600"/>
            <a:ext cx="3566160" cy="3017520"/>
          </a:xfrm>
          <a:prstGeom prst="roundRect">
            <a:avLst>
              <a:gd name="adj" fmla="val 4000"/>
            </a:avLst>
          </a:prstGeom>
          <a:solidFill>
            <a:srgbClr val="FFFFFF"/>
          </a:solidFill>
          <a:ln w="9525">
            <a:solidFill>
              <a:srgbClr val="D9D9D9"/>
            </a:solidFill>
          </a:ln>
        </p:spPr>
        <p:txBody>
          <a:bodyPr/>
          <a:lstStyle/>
          <a:p>
            <a:endParaRPr lang="en-US"/>
          </a:p>
        </p:txBody>
      </p:sp>
      <p:sp>
        <p:nvSpPr>
          <p:cNvPr id="20" name="Shape 20"/>
          <p:cNvSpPr/>
          <p:nvPr/>
        </p:nvSpPr>
        <p:spPr>
          <a:xfrm>
            <a:off x="5682996" y="1600200"/>
            <a:ext cx="822960" cy="822960"/>
          </a:xfrm>
          <a:prstGeom prst="ellipse">
            <a:avLst/>
          </a:prstGeom>
          <a:solidFill>
            <a:srgbClr val="0069B4"/>
          </a:solidFill>
          <a:ln>
            <a:noFill/>
          </a:ln>
        </p:spPr>
        <p:txBody>
          <a:bodyPr/>
          <a:lstStyle/>
          <a:p>
            <a:endParaRPr lang="en-US"/>
          </a:p>
        </p:txBody>
      </p:sp>
      <p:pic>
        <p:nvPicPr>
          <p:cNvPr id="21" name="FaRobot 21" descr="FaRobot"/>
          <p:cNvPicPr>
            <a:picLocks noChangeAspect="1"/>
          </p:cNvPicPr>
          <p:nvPr/>
        </p:nvPicPr>
        <p:blipFill>
          <a:blip r:embed="rId3"/>
          <a:stretch>
            <a:fillRect/>
          </a:stretch>
        </p:blipFill>
        <p:spPr>
          <a:xfrm>
            <a:off x="5880506" y="1797710"/>
            <a:ext cx="427939" cy="427939"/>
          </a:xfrm>
          <a:prstGeom prst="rect">
            <a:avLst/>
          </a:prstGeom>
        </p:spPr>
      </p:pic>
      <p:sp>
        <p:nvSpPr>
          <p:cNvPr id="22" name="Shape 22"/>
          <p:cNvSpPr txBox="1"/>
          <p:nvPr/>
        </p:nvSpPr>
        <p:spPr>
          <a:xfrm>
            <a:off x="4539996" y="2560320"/>
            <a:ext cx="3108960" cy="411480"/>
          </a:xfrm>
          <a:prstGeom prst="rect">
            <a:avLst/>
          </a:prstGeom>
          <a:noFill/>
          <a:ln>
            <a:noFill/>
          </a:ln>
        </p:spPr>
        <p:txBody>
          <a:bodyPr wrap="square" lIns="0" tIns="0" rIns="0" bIns="0" rtlCol="0" anchor="ctr">
            <a:noAutofit/>
          </a:bodyPr>
          <a:lstStyle/>
          <a:p>
            <a:pPr marL="0" indent="0" algn="ctr">
              <a:spcBef>
                <a:spcPts val="0"/>
              </a:spcBef>
              <a:spcAft>
                <a:spcPts val="0"/>
              </a:spcAft>
              <a:buNone/>
            </a:pPr>
            <a:r>
              <a:rPr lang="en-US" sz="1500" b="1" i="0" dirty="0">
                <a:solidFill>
                  <a:srgbClr val="183E75"/>
                </a:solidFill>
                <a:latin typeface="Arial"/>
                <a:cs typeface="Arial"/>
              </a:rPr>
              <a:t>Align to Our AI Priorities</a:t>
            </a:r>
          </a:p>
        </p:txBody>
      </p:sp>
      <p:sp>
        <p:nvSpPr>
          <p:cNvPr id="23" name="Shape 23"/>
          <p:cNvSpPr txBox="1"/>
          <p:nvPr/>
        </p:nvSpPr>
        <p:spPr>
          <a:xfrm>
            <a:off x="4631436" y="3063240"/>
            <a:ext cx="3017520" cy="1280160"/>
          </a:xfrm>
          <a:prstGeom prst="rect">
            <a:avLst/>
          </a:prstGeom>
          <a:noFill/>
          <a:ln>
            <a:noFill/>
          </a:ln>
        </p:spPr>
        <p:txBody>
          <a:bodyPr wrap="square" lIns="0" tIns="0" rIns="0" bIns="0" rtlCol="0" anchor="t">
            <a:noAutofit/>
          </a:bodyPr>
          <a:lstStyle/>
          <a:p>
            <a:pPr marL="171450" indent="-171450" algn="l">
              <a:spcBef>
                <a:spcPts val="0"/>
              </a:spcBef>
              <a:spcAft>
                <a:spcPts val="500"/>
              </a:spcAft>
              <a:buClr>
                <a:srgbClr val="0069B4"/>
              </a:buClr>
              <a:buFont typeface="Arial"/>
              <a:buChar char="•"/>
            </a:pPr>
            <a:r>
              <a:rPr lang="en-US" sz="1250" b="0" i="0" dirty="0">
                <a:solidFill>
                  <a:srgbClr val="595959"/>
                </a:solidFill>
                <a:latin typeface="Arial"/>
                <a:cs typeface="Arial"/>
              </a:rPr>
              <a:t>Patient access, care navigation &amp; voice agents</a:t>
            </a:r>
          </a:p>
          <a:p>
            <a:pPr marL="171450" indent="-171450" algn="l">
              <a:spcBef>
                <a:spcPts val="0"/>
              </a:spcBef>
              <a:spcAft>
                <a:spcPts val="500"/>
              </a:spcAft>
              <a:buClr>
                <a:srgbClr val="0069B4"/>
              </a:buClr>
              <a:buFont typeface="Arial"/>
              <a:buChar char="•"/>
            </a:pPr>
            <a:r>
              <a:rPr lang="en-US" sz="1250" b="0" i="0" dirty="0">
                <a:solidFill>
                  <a:srgbClr val="595959"/>
                </a:solidFill>
                <a:latin typeface="Arial"/>
                <a:cs typeface="Arial"/>
              </a:rPr>
              <a:t>Remote monitoring &amp; clinical decision support</a:t>
            </a:r>
          </a:p>
          <a:p>
            <a:pPr marL="171450" indent="-171450" algn="l">
              <a:spcBef>
                <a:spcPts val="0"/>
              </a:spcBef>
              <a:spcAft>
                <a:spcPts val="500"/>
              </a:spcAft>
              <a:buClr>
                <a:srgbClr val="0069B4"/>
              </a:buClr>
              <a:buFont typeface="Arial"/>
              <a:buChar char="•"/>
            </a:pPr>
            <a:r>
              <a:rPr lang="en-US" sz="1250" b="0" i="0" dirty="0">
                <a:solidFill>
                  <a:srgbClr val="595959"/>
                </a:solidFill>
                <a:latin typeface="Arial"/>
                <a:cs typeface="Arial"/>
              </a:rPr>
              <a:t>Revenue cycle, supply chain &amp; workforce tools</a:t>
            </a:r>
          </a:p>
        </p:txBody>
      </p:sp>
      <p:sp>
        <p:nvSpPr>
          <p:cNvPr id="24" name="Shape 24"/>
          <p:cNvSpPr/>
          <p:nvPr/>
        </p:nvSpPr>
        <p:spPr>
          <a:xfrm>
            <a:off x="8046720" y="1371600"/>
            <a:ext cx="3566160" cy="3017520"/>
          </a:xfrm>
          <a:prstGeom prst="roundRect">
            <a:avLst>
              <a:gd name="adj" fmla="val 4000"/>
            </a:avLst>
          </a:prstGeom>
          <a:solidFill>
            <a:srgbClr val="FFFFFF"/>
          </a:solidFill>
          <a:ln w="9525">
            <a:solidFill>
              <a:srgbClr val="D9D9D9"/>
            </a:solidFill>
          </a:ln>
        </p:spPr>
        <p:txBody>
          <a:bodyPr/>
          <a:lstStyle/>
          <a:p>
            <a:endParaRPr lang="en-US"/>
          </a:p>
        </p:txBody>
      </p:sp>
      <p:sp>
        <p:nvSpPr>
          <p:cNvPr id="25" name="Shape 25"/>
          <p:cNvSpPr/>
          <p:nvPr/>
        </p:nvSpPr>
        <p:spPr>
          <a:xfrm>
            <a:off x="9418320" y="1600200"/>
            <a:ext cx="822960" cy="822960"/>
          </a:xfrm>
          <a:prstGeom prst="ellipse">
            <a:avLst/>
          </a:prstGeom>
          <a:solidFill>
            <a:srgbClr val="009EDF"/>
          </a:solidFill>
          <a:ln>
            <a:noFill/>
          </a:ln>
        </p:spPr>
        <p:txBody>
          <a:bodyPr/>
          <a:lstStyle/>
          <a:p>
            <a:endParaRPr lang="en-US"/>
          </a:p>
        </p:txBody>
      </p:sp>
      <p:pic>
        <p:nvPicPr>
          <p:cNvPr id="26" name="FaHandshake 26" descr="FaHandshake"/>
          <p:cNvPicPr>
            <a:picLocks noChangeAspect="1"/>
          </p:cNvPicPr>
          <p:nvPr/>
        </p:nvPicPr>
        <p:blipFill>
          <a:blip r:embed="rId4"/>
          <a:stretch>
            <a:fillRect/>
          </a:stretch>
        </p:blipFill>
        <p:spPr>
          <a:xfrm>
            <a:off x="9615830" y="1797710"/>
            <a:ext cx="427939" cy="427939"/>
          </a:xfrm>
          <a:prstGeom prst="rect">
            <a:avLst/>
          </a:prstGeom>
        </p:spPr>
      </p:pic>
      <p:sp>
        <p:nvSpPr>
          <p:cNvPr id="27" name="Shape 27"/>
          <p:cNvSpPr txBox="1"/>
          <p:nvPr/>
        </p:nvSpPr>
        <p:spPr>
          <a:xfrm>
            <a:off x="8275320" y="2560320"/>
            <a:ext cx="3108960" cy="411480"/>
          </a:xfrm>
          <a:prstGeom prst="rect">
            <a:avLst/>
          </a:prstGeom>
          <a:noFill/>
          <a:ln>
            <a:noFill/>
          </a:ln>
        </p:spPr>
        <p:txBody>
          <a:bodyPr wrap="square" lIns="0" tIns="0" rIns="0" bIns="0" rtlCol="0" anchor="ctr">
            <a:noAutofit/>
          </a:bodyPr>
          <a:lstStyle/>
          <a:p>
            <a:pPr marL="0" indent="0" algn="ctr">
              <a:spcBef>
                <a:spcPts val="0"/>
              </a:spcBef>
              <a:spcAft>
                <a:spcPts val="0"/>
              </a:spcAft>
              <a:buNone/>
            </a:pPr>
            <a:r>
              <a:rPr lang="en-US" sz="1500" b="1" i="0" dirty="0">
                <a:solidFill>
                  <a:srgbClr val="183E75"/>
                </a:solidFill>
                <a:latin typeface="Arial"/>
                <a:cs typeface="Arial"/>
              </a:rPr>
              <a:t>Connect with BILH Leaders</a:t>
            </a:r>
          </a:p>
        </p:txBody>
      </p:sp>
      <p:sp>
        <p:nvSpPr>
          <p:cNvPr id="28" name="Shape 28"/>
          <p:cNvSpPr txBox="1"/>
          <p:nvPr/>
        </p:nvSpPr>
        <p:spPr>
          <a:xfrm>
            <a:off x="8366760" y="3063240"/>
            <a:ext cx="3017520" cy="1280160"/>
          </a:xfrm>
          <a:prstGeom prst="rect">
            <a:avLst/>
          </a:prstGeom>
          <a:noFill/>
          <a:ln>
            <a:noFill/>
          </a:ln>
        </p:spPr>
        <p:txBody>
          <a:bodyPr wrap="square" lIns="0" tIns="0" rIns="0" bIns="0" rtlCol="0" anchor="t">
            <a:noAutofit/>
          </a:bodyPr>
          <a:lstStyle/>
          <a:p>
            <a:pPr marL="171450" indent="-171450" algn="l">
              <a:spcBef>
                <a:spcPts val="0"/>
              </a:spcBef>
              <a:spcAft>
                <a:spcPts val="500"/>
              </a:spcAft>
              <a:buClr>
                <a:srgbClr val="009EDF"/>
              </a:buClr>
              <a:buFont typeface="Arial"/>
              <a:buChar char="•"/>
            </a:pPr>
            <a:r>
              <a:rPr lang="en-US" sz="1250" b="0" i="0" dirty="0">
                <a:solidFill>
                  <a:srgbClr val="595959"/>
                </a:solidFill>
                <a:latin typeface="Arial"/>
                <a:cs typeface="Arial"/>
              </a:rPr>
              <a:t>Clinical, operational, IT, and innovation leaders are in the room today</a:t>
            </a:r>
          </a:p>
          <a:p>
            <a:pPr marL="171450" indent="-171450" algn="l">
              <a:spcBef>
                <a:spcPts val="0"/>
              </a:spcBef>
              <a:spcAft>
                <a:spcPts val="500"/>
              </a:spcAft>
              <a:buClr>
                <a:srgbClr val="009EDF"/>
              </a:buClr>
              <a:buFont typeface="Arial"/>
              <a:buChar char="•"/>
            </a:pPr>
            <a:r>
              <a:rPr lang="en-US" sz="1250" b="0" i="0" dirty="0">
                <a:solidFill>
                  <a:srgbClr val="595959"/>
                </a:solidFill>
                <a:latin typeface="Arial"/>
                <a:cs typeface="Arial"/>
              </a:rPr>
              <a:t>Share the problem you solve and the evidence you have</a:t>
            </a:r>
          </a:p>
          <a:p>
            <a:pPr marL="171450" indent="-171450" algn="l">
              <a:spcBef>
                <a:spcPts val="0"/>
              </a:spcBef>
              <a:spcAft>
                <a:spcPts val="500"/>
              </a:spcAft>
              <a:buClr>
                <a:srgbClr val="009EDF"/>
              </a:buClr>
              <a:buFont typeface="Arial"/>
              <a:buChar char="•"/>
            </a:pPr>
            <a:r>
              <a:rPr lang="en-US" sz="1250" b="0" i="0" dirty="0">
                <a:solidFill>
                  <a:srgbClr val="595959"/>
                </a:solidFill>
                <a:latin typeface="Arial"/>
                <a:cs typeface="Arial"/>
              </a:rPr>
              <a:t>Identify a sponsor to bring your idea forward</a:t>
            </a:r>
          </a:p>
        </p:txBody>
      </p:sp>
      <p:sp>
        <p:nvSpPr>
          <p:cNvPr id="29" name="Shape 29"/>
          <p:cNvSpPr/>
          <p:nvPr/>
        </p:nvSpPr>
        <p:spPr>
          <a:xfrm>
            <a:off x="576072" y="4617720"/>
            <a:ext cx="11036808" cy="1600200"/>
          </a:xfrm>
          <a:prstGeom prst="roundRect">
            <a:avLst>
              <a:gd name="adj" fmla="val 6000"/>
            </a:avLst>
          </a:prstGeom>
          <a:solidFill>
            <a:srgbClr val="183E75"/>
          </a:solidFill>
          <a:ln>
            <a:noFill/>
          </a:ln>
        </p:spPr>
        <p:txBody>
          <a:bodyPr/>
          <a:lstStyle/>
          <a:p>
            <a:endParaRPr lang="en-US"/>
          </a:p>
        </p:txBody>
      </p:sp>
      <p:sp>
        <p:nvSpPr>
          <p:cNvPr id="30" name="Shape 30"/>
          <p:cNvSpPr txBox="1"/>
          <p:nvPr/>
        </p:nvSpPr>
        <p:spPr>
          <a:xfrm>
            <a:off x="868680" y="4782312"/>
            <a:ext cx="2743200" cy="365760"/>
          </a:xfrm>
          <a:prstGeom prst="rect">
            <a:avLst/>
          </a:prstGeom>
          <a:noFill/>
          <a:ln>
            <a:noFill/>
          </a:ln>
        </p:spPr>
        <p:txBody>
          <a:bodyPr wrap="square" lIns="0" tIns="0" rIns="0" bIns="0" rtlCol="0" anchor="t">
            <a:noAutofit/>
          </a:bodyPr>
          <a:lstStyle/>
          <a:p>
            <a:pPr marL="0" indent="0" algn="l">
              <a:spcBef>
                <a:spcPts val="0"/>
              </a:spcBef>
              <a:spcAft>
                <a:spcPts val="0"/>
              </a:spcAft>
              <a:buNone/>
            </a:pPr>
            <a:r>
              <a:rPr lang="en-US" sz="1600" b="1" i="0" dirty="0">
                <a:solidFill>
                  <a:srgbClr val="F6C424"/>
                </a:solidFill>
                <a:latin typeface="Arial"/>
                <a:cs typeface="Arial"/>
              </a:rPr>
              <a:t>For discussion</a:t>
            </a:r>
          </a:p>
        </p:txBody>
      </p:sp>
      <p:sp>
        <p:nvSpPr>
          <p:cNvPr id="31" name="Shape 31"/>
          <p:cNvSpPr txBox="1"/>
          <p:nvPr/>
        </p:nvSpPr>
        <p:spPr>
          <a:xfrm>
            <a:off x="868680" y="5166360"/>
            <a:ext cx="10424160" cy="1005840"/>
          </a:xfrm>
          <a:prstGeom prst="rect">
            <a:avLst/>
          </a:prstGeom>
          <a:noFill/>
          <a:ln>
            <a:noFill/>
          </a:ln>
        </p:spPr>
        <p:txBody>
          <a:bodyPr wrap="square" lIns="0" tIns="0" rIns="0" bIns="0" rtlCol="0" anchor="t">
            <a:noAutofit/>
          </a:bodyPr>
          <a:lstStyle/>
          <a:p>
            <a:pPr marL="171450" indent="-171450" algn="l">
              <a:spcBef>
                <a:spcPts val="0"/>
              </a:spcBef>
              <a:spcAft>
                <a:spcPts val="600"/>
              </a:spcAft>
              <a:buClr>
                <a:srgbClr val="FFFFFF"/>
              </a:buClr>
              <a:buFont typeface="Arial"/>
              <a:buChar char="•"/>
            </a:pPr>
            <a:r>
              <a:rPr lang="en-US" sz="1400" b="0" i="0" dirty="0">
                <a:solidFill>
                  <a:srgbClr val="FFFFFF"/>
                </a:solidFill>
                <a:latin typeface="Arial"/>
                <a:cs typeface="Arial"/>
              </a:rPr>
              <a:t>Which BILH challenges map most closely to what your company solves?</a:t>
            </a:r>
          </a:p>
          <a:p>
            <a:pPr marL="171450" indent="-171450" algn="l">
              <a:spcBef>
                <a:spcPts val="0"/>
              </a:spcBef>
              <a:spcAft>
                <a:spcPts val="600"/>
              </a:spcAft>
              <a:buClr>
                <a:srgbClr val="FFFFFF"/>
              </a:buClr>
              <a:buFont typeface="Arial"/>
              <a:buChar char="•"/>
            </a:pPr>
            <a:r>
              <a:rPr lang="en-US" sz="1400" b="0" i="0" dirty="0">
                <a:solidFill>
                  <a:srgbClr val="FFFFFF"/>
                </a:solidFill>
                <a:latin typeface="Arial"/>
                <a:cs typeface="Arial"/>
              </a:rPr>
              <a:t>What does a successful U.S. validation partnership look like for you?</a:t>
            </a:r>
          </a:p>
          <a:p>
            <a:pPr marL="171450" indent="-171450" algn="l">
              <a:spcBef>
                <a:spcPts val="0"/>
              </a:spcBef>
              <a:spcAft>
                <a:spcPts val="600"/>
              </a:spcAft>
              <a:buClr>
                <a:srgbClr val="FFFFFF"/>
              </a:buClr>
              <a:buFont typeface="Arial"/>
              <a:buChar char="•"/>
            </a:pPr>
            <a:r>
              <a:rPr lang="en-US" sz="1400" b="0" i="0" dirty="0">
                <a:solidFill>
                  <a:srgbClr val="FFFFFF"/>
                </a:solidFill>
                <a:latin typeface="Arial"/>
                <a:cs typeface="Arial"/>
              </a:rPr>
              <a:t>What would help your team move from pilot to scaled adoption with a U.S. health system?</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zThgW0N2pOsK1Dmrr3Eif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zThgW0N2pOsK1Dmrr3EifQ"/>
</p:tagLst>
</file>

<file path=ppt/theme/theme1.xml><?xml version="1.0" encoding="utf-8"?>
<a:theme xmlns:a="http://schemas.openxmlformats.org/drawingml/2006/main" name="1_Office Theme">
  <a:themeElements>
    <a:clrScheme name="BILH Theme Colours">
      <a:dk1>
        <a:sysClr val="windowText" lastClr="000000"/>
      </a:dk1>
      <a:lt1>
        <a:sysClr val="window" lastClr="FFFFFF"/>
      </a:lt1>
      <a:dk2>
        <a:srgbClr val="183E75"/>
      </a:dk2>
      <a:lt2>
        <a:srgbClr val="A9A9A9"/>
      </a:lt2>
      <a:accent1>
        <a:srgbClr val="183E75"/>
      </a:accent1>
      <a:accent2>
        <a:srgbClr val="0069B4"/>
      </a:accent2>
      <a:accent3>
        <a:srgbClr val="009EDF"/>
      </a:accent3>
      <a:accent4>
        <a:srgbClr val="784B98"/>
      </a:accent4>
      <a:accent5>
        <a:srgbClr val="F48F0C"/>
      </a:accent5>
      <a:accent6>
        <a:srgbClr val="F6C424"/>
      </a:accent6>
      <a:hlink>
        <a:srgbClr val="183E75"/>
      </a:hlink>
      <a:folHlink>
        <a:srgbClr val="5A5A5A"/>
      </a:folHlink>
    </a:clrScheme>
    <a:fontScheme name="BILH Theme Fonts">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H_Presentation_Widescreen" id="{65901C7C-7AA9-47D6-9764-4CA697FF0DCB}" vid="{9C292F3D-D933-473B-9AE7-685489C11CC2}"/>
    </a:ext>
  </a:extLst>
</a:theme>
</file>

<file path=ppt/theme/theme2.xml><?xml version="1.0" encoding="utf-8"?>
<a:theme xmlns:a="http://schemas.openxmlformats.org/drawingml/2006/main" name="2_Office Theme">
  <a:themeElements>
    <a:clrScheme name="BILH Theme Colours">
      <a:dk1>
        <a:sysClr val="windowText" lastClr="000000"/>
      </a:dk1>
      <a:lt1>
        <a:sysClr val="window" lastClr="FFFFFF"/>
      </a:lt1>
      <a:dk2>
        <a:srgbClr val="183E75"/>
      </a:dk2>
      <a:lt2>
        <a:srgbClr val="A9A9A9"/>
      </a:lt2>
      <a:accent1>
        <a:srgbClr val="183E75"/>
      </a:accent1>
      <a:accent2>
        <a:srgbClr val="0069B4"/>
      </a:accent2>
      <a:accent3>
        <a:srgbClr val="009EDF"/>
      </a:accent3>
      <a:accent4>
        <a:srgbClr val="784B98"/>
      </a:accent4>
      <a:accent5>
        <a:srgbClr val="F48F0C"/>
      </a:accent5>
      <a:accent6>
        <a:srgbClr val="F6C424"/>
      </a:accent6>
      <a:hlink>
        <a:srgbClr val="183E75"/>
      </a:hlink>
      <a:folHlink>
        <a:srgbClr val="5A5A5A"/>
      </a:folHlink>
    </a:clrScheme>
    <a:fontScheme name="BILH Theme Fonts">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H_Presentation_Widescreen" id="{65901C7C-7AA9-47D6-9764-4CA697FF0DCB}" vid="{9C292F3D-D933-473B-9AE7-685489C11CC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e9df097-57aa-4cf7-b62e-268af49588ae">
      <Terms xmlns="http://schemas.microsoft.com/office/infopath/2007/PartnerControls"/>
    </lcf76f155ced4ddcb4097134ff3c332f>
    <TaxCatchAll xmlns="ac915043-8d39-4b71-b0c9-5703f9bfdcc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DD0348138D784BBCC51555CC3B181E" ma:contentTypeVersion="19" ma:contentTypeDescription="Create a new document." ma:contentTypeScope="" ma:versionID="b1d5489dc9496cf2c3996887a21638b9">
  <xsd:schema xmlns:xsd="http://www.w3.org/2001/XMLSchema" xmlns:xs="http://www.w3.org/2001/XMLSchema" xmlns:p="http://schemas.microsoft.com/office/2006/metadata/properties" xmlns:ns2="ae9df097-57aa-4cf7-b62e-268af49588ae" xmlns:ns3="ac915043-8d39-4b71-b0c9-5703f9bfdcc6" targetNamespace="http://schemas.microsoft.com/office/2006/metadata/properties" ma:root="true" ma:fieldsID="70218238722e7159f1527327adad7378" ns2:_="" ns3:_="">
    <xsd:import namespace="ae9df097-57aa-4cf7-b62e-268af49588ae"/>
    <xsd:import namespace="ac915043-8d39-4b71-b0c9-5703f9bfdcc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9df097-57aa-4cf7-b62e-268af49588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6458015-470d-45e1-9d42-130c3db8214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915043-8d39-4b71-b0c9-5703f9bfdcc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9ed030b-6caa-4a78-8d79-e37f48d9d97e}" ma:internalName="TaxCatchAll" ma:showField="CatchAllData" ma:web="ac915043-8d39-4b71-b0c9-5703f9bfdc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30D18A-FCB4-4589-B130-53F33CF670E8}">
  <ds:schemaRefs>
    <ds:schemaRef ds:uri="http://schemas.microsoft.com/sharepoint/v3/contenttype/forms"/>
  </ds:schemaRefs>
</ds:datastoreItem>
</file>

<file path=customXml/itemProps2.xml><?xml version="1.0" encoding="utf-8"?>
<ds:datastoreItem xmlns:ds="http://schemas.openxmlformats.org/officeDocument/2006/customXml" ds:itemID="{8CE0D5D4-5EC9-4FD6-924A-73804C63DA54}">
  <ds:schemaRefs>
    <ds:schemaRef ds:uri="http://schemas.microsoft.com/office/2006/documentManagement/types"/>
    <ds:schemaRef ds:uri="http://schemas.microsoft.com/office/2006/metadata/properties"/>
    <ds:schemaRef ds:uri="http://purl.org/dc/terms/"/>
    <ds:schemaRef ds:uri="http://purl.org/dc/dcmitype/"/>
    <ds:schemaRef ds:uri="http://schemas.microsoft.com/office/infopath/2007/PartnerControls"/>
    <ds:schemaRef ds:uri="http://schemas.openxmlformats.org/package/2006/metadata/core-properties"/>
    <ds:schemaRef ds:uri="c4f4481a-383e-4843-8659-7aaea28481c2"/>
    <ds:schemaRef ds:uri="f8817a90-9578-486d-92f7-11852e5d5471"/>
    <ds:schemaRef ds:uri="http://www.w3.org/XML/1998/namespace"/>
    <ds:schemaRef ds:uri="http://purl.org/dc/elements/1.1/"/>
  </ds:schemaRefs>
</ds:datastoreItem>
</file>

<file path=customXml/itemProps3.xml><?xml version="1.0" encoding="utf-8"?>
<ds:datastoreItem xmlns:ds="http://schemas.openxmlformats.org/officeDocument/2006/customXml" ds:itemID="{16A87A70-0969-46D4-A45C-A5B370EF7262}"/>
</file>

<file path=docProps/app.xml><?xml version="1.0" encoding="utf-8"?>
<Properties xmlns="http://schemas.openxmlformats.org/officeDocument/2006/extended-properties" xmlns:vt="http://schemas.openxmlformats.org/officeDocument/2006/docPropsVTypes">
  <TotalTime>0</TotalTime>
  <Words>2723</Words>
  <Application>Microsoft Macintosh PowerPoint</Application>
  <PresentationFormat>Widescreen</PresentationFormat>
  <Paragraphs>420</Paragraphs>
  <Slides>21</Slides>
  <Notes>3</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21</vt:i4>
      </vt:variant>
    </vt:vector>
  </HeadingPairs>
  <TitlesOfParts>
    <vt:vector size="31" baseType="lpstr">
      <vt:lpstr>Aptos</vt:lpstr>
      <vt:lpstr>Arial</vt:lpstr>
      <vt:lpstr>Calibri</vt:lpstr>
      <vt:lpstr>Symbol</vt:lpstr>
      <vt:lpstr>Univers</vt:lpstr>
      <vt:lpstr>Univers Condensed</vt:lpstr>
      <vt:lpstr>Univers Condensed Light</vt:lpstr>
      <vt:lpstr>1_Office Theme</vt:lpstr>
      <vt:lpstr>2_Office Theme</vt:lpstr>
      <vt:lpstr>think-cell Slide</vt:lpstr>
      <vt:lpstr>PowerPoint Presentation</vt:lpstr>
      <vt:lpstr>Today’s Conversation</vt:lpstr>
      <vt:lpstr>BILH System Overview A Comprehensive System of Care</vt:lpstr>
      <vt:lpstr>System Overview BILH by the Numbers</vt:lpstr>
      <vt:lpstr>BILH and Dana Farber</vt:lpstr>
      <vt:lpstr>Innovation at BILH</vt:lpstr>
      <vt:lpstr>Care Model Innovation</vt:lpstr>
      <vt:lpstr>Case Study: Virtual Cardiac Rehab</vt:lpstr>
      <vt:lpstr>The Pattern Repeats Across the Continuum</vt:lpstr>
      <vt:lpstr>BILH AI Transformation</vt:lpstr>
      <vt:lpstr>AI in Action</vt:lpstr>
      <vt:lpstr>PowerPoint Presentation</vt:lpstr>
      <vt:lpstr>PowerPoint Presentation</vt:lpstr>
      <vt:lpstr>PowerPoint Presentation</vt:lpstr>
      <vt:lpstr>PowerPoint Presentation</vt:lpstr>
      <vt:lpstr>PowerPoint Presentation</vt:lpstr>
      <vt:lpstr>BILH Digital Health Launchpad</vt:lpstr>
      <vt:lpstr>Two Paths into BILH</vt:lpstr>
      <vt:lpstr>We Already Partner with Startups</vt:lpstr>
      <vt:lpstr>What We Look For</vt:lpstr>
      <vt:lpstr>Let’s Build Together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Use Case Feedback</dc:title>
  <dc:creator>Moore, Matthew (BIDMC - Clinical Integration)</dc:creator>
  <cp:lastModifiedBy>Fields, Robert (Executive Vice President, Chief Clinical Officer)</cp:lastModifiedBy>
  <cp:revision>2</cp:revision>
  <dcterms:created xsi:type="dcterms:W3CDTF">2025-10-23T01:35:16Z</dcterms:created>
  <dcterms:modified xsi:type="dcterms:W3CDTF">2026-09-30T14:35:58Z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0x0101000ADD0348138D784BBCC51555CC3B181E</vt:lpwstr>
  </property>
  <property fmtid="{D5CDD505-2E9C-101B-9397-08002B2CF9AE}" pid="3" name="MediaServiceImageTags">
    <vt:lpwstr/>
  </property>
</Properties>
</file>